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B_2A61CBF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B3_1225BD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7C_AC3ACC22.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B5_7BC4F71A.xml" ContentType="application/vnd.ms-powerpoint.comments+xml"/>
  <Override PartName="/ppt/notesSlides/notesSlide15.xml" ContentType="application/vnd.openxmlformats-officedocument.presentationml.notesSlide+xml"/>
  <Override PartName="/ppt/comments/modernComment_186_838181A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439" r:id="rId3"/>
    <p:sldId id="440" r:id="rId4"/>
    <p:sldId id="441" r:id="rId5"/>
    <p:sldId id="442" r:id="rId6"/>
    <p:sldId id="433" r:id="rId7"/>
    <p:sldId id="299" r:id="rId8"/>
    <p:sldId id="397" r:id="rId9"/>
    <p:sldId id="435" r:id="rId10"/>
    <p:sldId id="258" r:id="rId11"/>
    <p:sldId id="417" r:id="rId12"/>
    <p:sldId id="380" r:id="rId13"/>
    <p:sldId id="438" r:id="rId14"/>
    <p:sldId id="418" r:id="rId15"/>
    <p:sldId id="437" r:id="rId16"/>
    <p:sldId id="3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0B9979-0B61-4655-A42C-E722CA9B9B20}">
          <p14:sldIdLst>
            <p14:sldId id="256"/>
            <p14:sldId id="439"/>
            <p14:sldId id="440"/>
            <p14:sldId id="441"/>
            <p14:sldId id="442"/>
            <p14:sldId id="433"/>
            <p14:sldId id="299"/>
          </p14:sldIdLst>
        </p14:section>
        <p14:section name="Untitled Section" id="{930E1B56-3D66-4181-9E5D-E3424EFDCF4A}">
          <p14:sldIdLst>
            <p14:sldId id="397"/>
            <p14:sldId id="435"/>
            <p14:sldId id="258"/>
            <p14:sldId id="417"/>
            <p14:sldId id="380"/>
            <p14:sldId id="438"/>
            <p14:sldId id="418"/>
            <p14:sldId id="437"/>
            <p14:sldId id="39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F54DE1-1E13-160B-835C-0A13FD287C2F}" name="Chari, Maya R (DFG)" initials="MC" userId="S::maya.chari@alaska.gov::bf67123b-8877-4c27-aa5c-59038007858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2" autoAdjust="0"/>
    <p:restoredTop sz="77966" autoAdjust="0"/>
  </p:normalViewPr>
  <p:slideViewPr>
    <p:cSldViewPr snapToGrid="0">
      <p:cViewPr varScale="1">
        <p:scale>
          <a:sx n="84" d="100"/>
          <a:sy n="84" d="100"/>
        </p:scale>
        <p:origin x="6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modernComment_12B_2A61CBF6.xml><?xml version="1.0" encoding="utf-8"?>
<p188:cmLst xmlns:a="http://schemas.openxmlformats.org/drawingml/2006/main" xmlns:r="http://schemas.openxmlformats.org/officeDocument/2006/relationships" xmlns:p188="http://schemas.microsoft.com/office/powerpoint/2018/8/main">
  <p188:cm id="{0469AEC7-513D-4500-8BE9-406EE602D5F7}" authorId="{48F54DE1-1E13-160B-835C-0A13FD287C2F}" created="2026-01-21T00:53:43.251">
    <pc:sldMkLst xmlns:pc="http://schemas.microsoft.com/office/powerpoint/2013/main/command">
      <pc:docMk/>
      <pc:sldMk cId="711052278" sldId="299"/>
    </pc:sldMkLst>
    <p188:txBody>
      <a:bodyPr/>
      <a:lstStyle/>
      <a:p>
        <a:r>
          <a:rPr lang="en-US"/>
          <a:t>Pull up R here and show the difference between using just R and using R studio</a:t>
        </a:r>
      </a:p>
    </p188:txBody>
  </p188:cm>
  <p188:cm id="{5140DEF7-02B4-409F-BBEB-FD1EFA99649A}" authorId="{48F54DE1-1E13-160B-835C-0A13FD287C2F}" created="2026-01-21T01:06:58.264">
    <pc:sldMkLst xmlns:pc="http://schemas.microsoft.com/office/powerpoint/2013/main/command">
      <pc:docMk/>
      <pc:sldMk cId="711052278" sldId="299"/>
    </pc:sldMkLst>
    <p188:txBody>
      <a:bodyPr/>
      <a:lstStyle/>
      <a:p>
        <a:r>
          <a:rPr lang="en-US"/>
          <a:t>Remove this slide</a:t>
        </a:r>
      </a:p>
    </p188:txBody>
  </p188:cm>
</p188:cmLst>
</file>

<file path=ppt/comments/modernComment_17C_AC3ACC22.xml><?xml version="1.0" encoding="utf-8"?>
<p188:cmLst xmlns:a="http://schemas.openxmlformats.org/drawingml/2006/main" xmlns:r="http://schemas.openxmlformats.org/officeDocument/2006/relationships" xmlns:p188="http://schemas.microsoft.com/office/powerpoint/2018/8/main">
  <p188:cm id="{D51CA422-4FF8-4873-83FB-D5BC97E271AA}" authorId="{48F54DE1-1E13-160B-835C-0A13FD287C2F}" created="2026-01-21T01:07:28.409">
    <pc:sldMkLst xmlns:pc="http://schemas.microsoft.com/office/powerpoint/2013/main/command">
      <pc:docMk/>
      <pc:sldMk cId="2889534498" sldId="380"/>
    </pc:sldMkLst>
    <p188:txBody>
      <a:bodyPr/>
      <a:lstStyle/>
      <a:p>
        <a:r>
          <a:rPr lang="en-US"/>
          <a:t>Remove</a:t>
        </a:r>
      </a:p>
    </p188:txBody>
  </p188:cm>
</p188:cmLst>
</file>

<file path=ppt/comments/modernComment_186_838181AF.xml><?xml version="1.0" encoding="utf-8"?>
<p188:cmLst xmlns:a="http://schemas.openxmlformats.org/drawingml/2006/main" xmlns:r="http://schemas.openxmlformats.org/officeDocument/2006/relationships" xmlns:p188="http://schemas.microsoft.com/office/powerpoint/2018/8/main">
  <p188:cm id="{71FDADD1-6D3A-4EC6-8E87-615E44A09104}" authorId="{48F54DE1-1E13-160B-835C-0A13FD287C2F}" created="2026-01-21T01:08:08.209">
    <pc:sldMkLst xmlns:pc="http://schemas.microsoft.com/office/powerpoint/2013/main/command">
      <pc:docMk/>
      <pc:sldMk cId="2206302639" sldId="390"/>
    </pc:sldMkLst>
    <p188:txBody>
      <a:bodyPr/>
      <a:lstStyle/>
      <a:p>
        <a:r>
          <a:rPr lang="en-US"/>
          <a:t>Remove</a:t>
        </a:r>
      </a:p>
    </p188:txBody>
  </p188:cm>
  <p188:cm id="{452D224E-8E07-43C0-9179-871C4DE06544}" authorId="{48F54DE1-1E13-160B-835C-0A13FD287C2F}" created="2026-01-21T01:09:00.637">
    <pc:sldMkLst xmlns:pc="http://schemas.microsoft.com/office/powerpoint/2013/main/command">
      <pc:docMk/>
      <pc:sldMk cId="2206302639" sldId="390"/>
    </pc:sldMkLst>
    <p188:txBody>
      <a:bodyPr/>
      <a:lstStyle/>
      <a:p>
        <a:r>
          <a:rPr lang="en-US"/>
          <a:t>Basically I would remove everything in this and just have a long demo where everyone works through opening R studio, starting a script etc. </a:t>
        </a:r>
      </a:p>
    </p188:txBody>
  </p188:cm>
</p188:cmLst>
</file>

<file path=ppt/comments/modernComment_1B3_1225BD6.xml><?xml version="1.0" encoding="utf-8"?>
<p188:cmLst xmlns:a="http://schemas.openxmlformats.org/drawingml/2006/main" xmlns:r="http://schemas.openxmlformats.org/officeDocument/2006/relationships" xmlns:p188="http://schemas.microsoft.com/office/powerpoint/2018/8/main">
  <p188:cm id="{1D76570E-6E44-473C-B9FA-58883455527F}" authorId="{48F54DE1-1E13-160B-835C-0A13FD287C2F}" created="2026-01-21T01:07:15.133">
    <pc:sldMkLst xmlns:pc="http://schemas.microsoft.com/office/powerpoint/2013/main/command">
      <pc:docMk/>
      <pc:sldMk cId="19028950" sldId="435"/>
    </pc:sldMkLst>
    <p188:txBody>
      <a:bodyPr/>
      <a:lstStyle/>
      <a:p>
        <a:r>
          <a:rPr lang="en-US"/>
          <a:t>Remove</a:t>
        </a:r>
      </a:p>
    </p188:txBody>
  </p188:cm>
</p188:cmLst>
</file>

<file path=ppt/comments/modernComment_1B5_7BC4F71A.xml><?xml version="1.0" encoding="utf-8"?>
<p188:cmLst xmlns:a="http://schemas.openxmlformats.org/drawingml/2006/main" xmlns:r="http://schemas.openxmlformats.org/officeDocument/2006/relationships" xmlns:p188="http://schemas.microsoft.com/office/powerpoint/2018/8/main">
  <p188:cm id="{742DA700-BCE9-448C-8B19-2A43F44B0F33}" authorId="{48F54DE1-1E13-160B-835C-0A13FD287C2F}" created="2026-01-21T01:08:00.506">
    <pc:sldMkLst xmlns:pc="http://schemas.microsoft.com/office/powerpoint/2013/main/command">
      <pc:docMk/>
      <pc:sldMk cId="2076505882" sldId="437"/>
    </pc:sldMkLst>
    <p188:txBody>
      <a:bodyPr/>
      <a:lstStyle/>
      <a:p>
        <a:r>
          <a:rPr lang="en-US"/>
          <a:t>Remove, not important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68931-3B21-49FF-8F8C-71636D3B6246}" type="datetimeFigureOut">
              <a:rPr lang="en-US" smtClean="0"/>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BE5B3-3CDE-4E6A-A964-D583E39F412C}" type="slidenum">
              <a:rPr lang="en-US" smtClean="0"/>
              <a:t>‹#›</a:t>
            </a:fld>
            <a:endParaRPr lang="en-US"/>
          </a:p>
        </p:txBody>
      </p:sp>
    </p:spTree>
    <p:extLst>
      <p:ext uri="{BB962C8B-B14F-4D97-AF65-F5344CB8AC3E}">
        <p14:creationId xmlns:p14="http://schemas.microsoft.com/office/powerpoint/2010/main" val="12732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definitely noticed that we had you install TWO DIFFERENT PROGRAMS with very similar names: R and RStudio.</a:t>
            </a:r>
          </a:p>
          <a:p>
            <a:endParaRPr lang="en-US" dirty="0"/>
          </a:p>
          <a:p>
            <a:r>
              <a:rPr lang="en-US" dirty="0"/>
              <a:t>So I wanted to take a moment to unpack what the difference is, because it’s understandably confusing if you’re getting started.</a:t>
            </a:r>
          </a:p>
        </p:txBody>
      </p:sp>
      <p:sp>
        <p:nvSpPr>
          <p:cNvPr id="4" name="Slide Number Placeholder 3"/>
          <p:cNvSpPr>
            <a:spLocks noGrp="1"/>
          </p:cNvSpPr>
          <p:nvPr>
            <p:ph type="sldNum" sz="quarter" idx="5"/>
          </p:nvPr>
        </p:nvSpPr>
        <p:spPr/>
        <p:txBody>
          <a:bodyPr/>
          <a:lstStyle/>
          <a:p>
            <a:fld id="{96EBE5B3-3CDE-4E6A-A964-D583E39F412C}" type="slidenum">
              <a:rPr lang="en-US" smtClean="0"/>
              <a:t>1</a:t>
            </a:fld>
            <a:endParaRPr lang="en-US"/>
          </a:p>
        </p:txBody>
      </p:sp>
    </p:spTree>
    <p:extLst>
      <p:ext uri="{BB962C8B-B14F-4D97-AF65-F5344CB8AC3E}">
        <p14:creationId xmlns:p14="http://schemas.microsoft.com/office/powerpoint/2010/main" val="338704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should step into a script to start Actually writing things </a:t>
            </a:r>
          </a:p>
        </p:txBody>
      </p:sp>
      <p:sp>
        <p:nvSpPr>
          <p:cNvPr id="4" name="Slide Number Placeholder 3"/>
          <p:cNvSpPr>
            <a:spLocks noGrp="1"/>
          </p:cNvSpPr>
          <p:nvPr>
            <p:ph type="sldNum" sz="quarter" idx="5"/>
          </p:nvPr>
        </p:nvSpPr>
        <p:spPr/>
        <p:txBody>
          <a:bodyPr/>
          <a:lstStyle/>
          <a:p>
            <a:fld id="{4D7B2489-0EE5-4C7F-94A6-A858195D0567}" type="slidenum">
              <a:rPr lang="en-US" smtClean="0"/>
              <a:t>10</a:t>
            </a:fld>
            <a:endParaRPr lang="en-US"/>
          </a:p>
        </p:txBody>
      </p:sp>
    </p:spTree>
    <p:extLst>
      <p:ext uri="{BB962C8B-B14F-4D97-AF65-F5344CB8AC3E}">
        <p14:creationId xmlns:p14="http://schemas.microsoft.com/office/powerpoint/2010/main" val="3001759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go over to RStudio and we’ll get everything set up and you can play around with all the panes!</a:t>
            </a:r>
          </a:p>
        </p:txBody>
      </p:sp>
      <p:sp>
        <p:nvSpPr>
          <p:cNvPr id="4" name="Slide Number Placeholder 3"/>
          <p:cNvSpPr>
            <a:spLocks noGrp="1"/>
          </p:cNvSpPr>
          <p:nvPr>
            <p:ph type="sldNum" sz="quarter" idx="5"/>
          </p:nvPr>
        </p:nvSpPr>
        <p:spPr/>
        <p:txBody>
          <a:bodyPr/>
          <a:lstStyle/>
          <a:p>
            <a:fld id="{96EBE5B3-3CDE-4E6A-A964-D583E39F412C}" type="slidenum">
              <a:rPr lang="en-US" smtClean="0"/>
              <a:t>11</a:t>
            </a:fld>
            <a:endParaRPr lang="en-US"/>
          </a:p>
        </p:txBody>
      </p:sp>
    </p:spTree>
    <p:extLst>
      <p:ext uri="{BB962C8B-B14F-4D97-AF65-F5344CB8AC3E}">
        <p14:creationId xmlns:p14="http://schemas.microsoft.com/office/powerpoint/2010/main" val="88357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make sure you’re set up going forward, and there are a couple of settings we recommend changing</a:t>
            </a:r>
          </a:p>
          <a:p>
            <a:r>
              <a:rPr lang="en-US" dirty="0"/>
              <a:t>We’ll walk through these in a minute, but here they are in slide form…</a:t>
            </a:r>
          </a:p>
          <a:p>
            <a:r>
              <a:rPr lang="en-US" dirty="0"/>
              <a:t>--</a:t>
            </a:r>
          </a:p>
          <a:p>
            <a:r>
              <a:rPr lang="en-US" dirty="0"/>
              <a:t>First, we want to make sure that every time you open R, it’s working from a clean slate.  We generally DON’T want there to be anything in the environment from last time.  WHY?</a:t>
            </a:r>
          </a:p>
        </p:txBody>
      </p:sp>
      <p:sp>
        <p:nvSpPr>
          <p:cNvPr id="4" name="Slide Number Placeholder 3"/>
          <p:cNvSpPr>
            <a:spLocks noGrp="1"/>
          </p:cNvSpPr>
          <p:nvPr>
            <p:ph type="sldNum" sz="quarter" idx="5"/>
          </p:nvPr>
        </p:nvSpPr>
        <p:spPr/>
        <p:txBody>
          <a:bodyPr/>
          <a:lstStyle/>
          <a:p>
            <a:fld id="{96EBE5B3-3CDE-4E6A-A964-D583E39F412C}" type="slidenum">
              <a:rPr lang="en-US" smtClean="0"/>
              <a:t>12</a:t>
            </a:fld>
            <a:endParaRPr lang="en-US"/>
          </a:p>
        </p:txBody>
      </p:sp>
    </p:spTree>
    <p:extLst>
      <p:ext uri="{BB962C8B-B14F-4D97-AF65-F5344CB8AC3E}">
        <p14:creationId xmlns:p14="http://schemas.microsoft.com/office/powerpoint/2010/main" val="242777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which probably won’t be relevant to you, but it messed some things up for about 10% of the group the last time we did this class</a:t>
            </a:r>
          </a:p>
          <a:p>
            <a:endParaRPr lang="en-US" dirty="0"/>
          </a:p>
          <a:p>
            <a:r>
              <a:rPr lang="en-US" dirty="0"/>
              <a:t>Basically RStudio looks for the most recent version of R, and didn’t know what to do with “R Project” with no version number</a:t>
            </a:r>
          </a:p>
        </p:txBody>
      </p:sp>
      <p:sp>
        <p:nvSpPr>
          <p:cNvPr id="4" name="Slide Number Placeholder 3"/>
          <p:cNvSpPr>
            <a:spLocks noGrp="1"/>
          </p:cNvSpPr>
          <p:nvPr>
            <p:ph type="sldNum" sz="quarter" idx="5"/>
          </p:nvPr>
        </p:nvSpPr>
        <p:spPr/>
        <p:txBody>
          <a:bodyPr/>
          <a:lstStyle/>
          <a:p>
            <a:fld id="{96EBE5B3-3CDE-4E6A-A964-D583E39F412C}" type="slidenum">
              <a:rPr lang="en-US" smtClean="0"/>
              <a:t>13</a:t>
            </a:fld>
            <a:endParaRPr lang="en-US"/>
          </a:p>
        </p:txBody>
      </p:sp>
    </p:spTree>
    <p:extLst>
      <p:ext uri="{BB962C8B-B14F-4D97-AF65-F5344CB8AC3E}">
        <p14:creationId xmlns:p14="http://schemas.microsoft.com/office/powerpoint/2010/main" val="17546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just said that RStudio Projects are great and wonderful and you should use them … but we haven’t actually said what they are.</a:t>
            </a:r>
          </a:p>
          <a:p>
            <a:endParaRPr lang="en-US" dirty="0"/>
          </a:p>
          <a:p>
            <a:r>
              <a:rPr lang="en-US" dirty="0"/>
              <a:t>Basically, they make it easy to switch between projects and then everything </a:t>
            </a:r>
            <a:r>
              <a:rPr lang="en-US" dirty="0" err="1"/>
              <a:t>kinda</a:t>
            </a:r>
            <a:r>
              <a:rPr lang="en-US" dirty="0"/>
              <a:t> stays like you left it.   It’s like you open a drawer, and there’s all the things you need.</a:t>
            </a:r>
          </a:p>
          <a:p>
            <a:r>
              <a:rPr lang="en-US" dirty="0"/>
              <a:t>--</a:t>
            </a:r>
          </a:p>
          <a:p>
            <a:r>
              <a:rPr lang="en-US" dirty="0"/>
              <a:t>Projects really just do two very simple things:</a:t>
            </a:r>
          </a:p>
          <a:p>
            <a:r>
              <a:rPr lang="en-US" dirty="0"/>
              <a:t>--</a:t>
            </a:r>
          </a:p>
          <a:p>
            <a:r>
              <a:rPr lang="en-US" dirty="0"/>
              <a:t>They remember which script files were open (which includes unsaved ones, somehow, but don’t rely on this)</a:t>
            </a:r>
          </a:p>
          <a:p>
            <a:r>
              <a:rPr lang="en-US" dirty="0"/>
              <a:t>They automatically set the working directory to the project directory</a:t>
            </a:r>
          </a:p>
          <a:p>
            <a:r>
              <a:rPr lang="en-US" dirty="0"/>
              <a:t>--</a:t>
            </a:r>
          </a:p>
          <a:p>
            <a:r>
              <a:rPr lang="en-US" dirty="0"/>
              <a:t>The second point sounds simple but it’s actually huge – and Logan is going to go into much more detail.</a:t>
            </a:r>
          </a:p>
          <a:p>
            <a:r>
              <a:rPr lang="en-US" dirty="0"/>
              <a:t>The basic version is that when you start working with real DATA (which is why you’re here!!) you will need to tell R where to find it, which used to be INCREDIBLY PAINFUL if you ever transferred a work project to a different drive or different computer. </a:t>
            </a:r>
          </a:p>
          <a:p>
            <a:r>
              <a:rPr lang="en-US" dirty="0"/>
              <a:t>--</a:t>
            </a:r>
          </a:p>
          <a:p>
            <a:r>
              <a:rPr lang="en-US" dirty="0"/>
              <a:t>With Projects, a folder can be a self-contained box that you can hand off or move around, and connections will work</a:t>
            </a:r>
          </a:p>
        </p:txBody>
      </p:sp>
      <p:sp>
        <p:nvSpPr>
          <p:cNvPr id="4" name="Slide Number Placeholder 3"/>
          <p:cNvSpPr>
            <a:spLocks noGrp="1"/>
          </p:cNvSpPr>
          <p:nvPr>
            <p:ph type="sldNum" sz="quarter" idx="5"/>
          </p:nvPr>
        </p:nvSpPr>
        <p:spPr/>
        <p:txBody>
          <a:bodyPr/>
          <a:lstStyle/>
          <a:p>
            <a:fld id="{96EBE5B3-3CDE-4E6A-A964-D583E39F412C}" type="slidenum">
              <a:rPr lang="en-US" smtClean="0"/>
              <a:t>15</a:t>
            </a:fld>
            <a:endParaRPr lang="en-US"/>
          </a:p>
        </p:txBody>
      </p:sp>
    </p:spTree>
    <p:extLst>
      <p:ext uri="{BB962C8B-B14F-4D97-AF65-F5344CB8AC3E}">
        <p14:creationId xmlns:p14="http://schemas.microsoft.com/office/powerpoint/2010/main" val="2190974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more housekeeping note: like all software, R and RStudio have versions (so do all R packages) and you’ve probably noticed this</a:t>
            </a:r>
          </a:p>
          <a:p>
            <a:r>
              <a:rPr lang="en-US" dirty="0"/>
              <a:t>--</a:t>
            </a:r>
          </a:p>
          <a:p>
            <a:r>
              <a:rPr lang="en-US" dirty="0"/>
              <a:t>--</a:t>
            </a:r>
          </a:p>
          <a:p>
            <a:r>
              <a:rPr lang="en-US" dirty="0"/>
              <a:t>Generally, a somewhat recent version will work just fine (it worked earlier this year, it probably won’t break today)</a:t>
            </a:r>
          </a:p>
          <a:p>
            <a:r>
              <a:rPr lang="en-US" dirty="0"/>
              <a:t>I generally wait for RStudio to complain about the version and then I just reinstall from the Software Center</a:t>
            </a:r>
          </a:p>
          <a:p>
            <a:r>
              <a:rPr lang="en-US" dirty="0"/>
              <a:t>--</a:t>
            </a:r>
          </a:p>
          <a:p>
            <a:r>
              <a:rPr lang="en-US" dirty="0"/>
              <a:t>And a useless bit of trivia: RStudio versions are named after flowers</a:t>
            </a:r>
          </a:p>
          <a:p>
            <a:r>
              <a:rPr lang="en-US" dirty="0"/>
              <a:t>And R versions are named after Peanuts references</a:t>
            </a:r>
          </a:p>
          <a:p>
            <a:endParaRPr lang="en-US" dirty="0"/>
          </a:p>
          <a:p>
            <a:endParaRPr lang="en-US" dirty="0"/>
          </a:p>
        </p:txBody>
      </p:sp>
      <p:sp>
        <p:nvSpPr>
          <p:cNvPr id="4" name="Slide Number Placeholder 3"/>
          <p:cNvSpPr>
            <a:spLocks noGrp="1"/>
          </p:cNvSpPr>
          <p:nvPr>
            <p:ph type="sldNum" sz="quarter" idx="5"/>
          </p:nvPr>
        </p:nvSpPr>
        <p:spPr/>
        <p:txBody>
          <a:bodyPr/>
          <a:lstStyle/>
          <a:p>
            <a:fld id="{AD86E2D3-8F12-4CB7-B6F3-018CFC08298B}" type="slidenum">
              <a:rPr lang="en-US" smtClean="0"/>
              <a:t>16</a:t>
            </a:fld>
            <a:endParaRPr lang="en-US"/>
          </a:p>
        </p:txBody>
      </p:sp>
    </p:spTree>
    <p:extLst>
      <p:ext uri="{BB962C8B-B14F-4D97-AF65-F5344CB8AC3E}">
        <p14:creationId xmlns:p14="http://schemas.microsoft.com/office/powerpoint/2010/main" val="89617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0D497-BEB2-5AE7-2958-304DD9087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300D2-FCDA-7225-F14B-DBE12C1D23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70703-017C-1BE0-F8E9-1F927924F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itself and the engine; RStudio is a full-featured program that RUNS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RStudio is what is called an Integrated Development Environment (or IDE) which makes running R a bit easier.  Fwiw, there are other IDE’s that run R</a:t>
            </a:r>
          </a:p>
          <a:p>
            <a:endParaRPr lang="en-US" dirty="0"/>
          </a:p>
          <a:p>
            <a:r>
              <a:rPr lang="en-US" dirty="0"/>
              <a:t>If R is the engine, then RStudio is the rest of the car</a:t>
            </a:r>
          </a:p>
          <a:p>
            <a:r>
              <a:rPr lang="en-US" dirty="0"/>
              <a:t>--</a:t>
            </a:r>
          </a:p>
          <a:p>
            <a:r>
              <a:rPr lang="en-US" dirty="0"/>
              <a:t>You can use R by itself if you want, but … I’m not sure why you’d want to.</a:t>
            </a:r>
          </a:p>
          <a:p>
            <a:r>
              <a:rPr lang="en-US" dirty="0"/>
              <a:t>Side note: actually there are reasons – RStudio uses a bit more computational resources, so if you want to use EVERY LAST BIT OF RAM for your analysis….</a:t>
            </a:r>
          </a:p>
          <a:p>
            <a:r>
              <a:rPr lang="en-US" dirty="0"/>
              <a:t>--</a:t>
            </a:r>
          </a:p>
          <a:p>
            <a:r>
              <a:rPr lang="en-US" dirty="0"/>
              <a:t>As a side note, I don’t think this is an issue anymore, BUT…</a:t>
            </a:r>
          </a:p>
        </p:txBody>
      </p:sp>
      <p:sp>
        <p:nvSpPr>
          <p:cNvPr id="4" name="Slide Number Placeholder 3">
            <a:extLst>
              <a:ext uri="{FF2B5EF4-FFF2-40B4-BE49-F238E27FC236}">
                <a16:creationId xmlns:a16="http://schemas.microsoft.com/office/drawing/2014/main" id="{954212B0-77B7-7578-112C-5443FD451114}"/>
              </a:ext>
            </a:extLst>
          </p:cNvPr>
          <p:cNvSpPr>
            <a:spLocks noGrp="1"/>
          </p:cNvSpPr>
          <p:nvPr>
            <p:ph type="sldNum" sz="quarter" idx="5"/>
          </p:nvPr>
        </p:nvSpPr>
        <p:spPr/>
        <p:txBody>
          <a:bodyPr/>
          <a:lstStyle/>
          <a:p>
            <a:fld id="{AD86E2D3-8F12-4CB7-B6F3-018CFC08298B}" type="slidenum">
              <a:rPr lang="en-US" smtClean="0"/>
              <a:t>2</a:t>
            </a:fld>
            <a:endParaRPr lang="en-US"/>
          </a:p>
        </p:txBody>
      </p:sp>
    </p:spTree>
    <p:extLst>
      <p:ext uri="{BB962C8B-B14F-4D97-AF65-F5344CB8AC3E}">
        <p14:creationId xmlns:p14="http://schemas.microsoft.com/office/powerpoint/2010/main" val="345949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BA3D4-4826-8A88-8FB0-791EBC28E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E3920-428B-8E38-6B2C-02B254D33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B533F-D886-9FCA-48BE-83292BFD8E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is the language itself and the engine; RStudio is a full-featured program that RUNS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RStudio is what is called an Integrated Development Environment (or IDE) which makes running R a bit easier.  Fwiw, there are other IDE’s that run R</a:t>
            </a:r>
          </a:p>
          <a:p>
            <a:endParaRPr lang="en-US" dirty="0"/>
          </a:p>
          <a:p>
            <a:r>
              <a:rPr lang="en-US" dirty="0"/>
              <a:t>If R is the engine, then RStudio is the rest of the car</a:t>
            </a:r>
          </a:p>
          <a:p>
            <a:r>
              <a:rPr lang="en-US" dirty="0"/>
              <a:t>--</a:t>
            </a:r>
          </a:p>
          <a:p>
            <a:r>
              <a:rPr lang="en-US" dirty="0"/>
              <a:t>You can use R by itself if you want, but … I’m not sure why you’d want to.</a:t>
            </a:r>
          </a:p>
          <a:p>
            <a:r>
              <a:rPr lang="en-US" dirty="0"/>
              <a:t>Side note: actually there are reasons – RStudio uses a bit more computational resources, so if you want to use EVERY LAST BIT OF RAM for your analysis….</a:t>
            </a:r>
          </a:p>
          <a:p>
            <a:r>
              <a:rPr lang="en-US" dirty="0"/>
              <a:t>--</a:t>
            </a:r>
          </a:p>
          <a:p>
            <a:r>
              <a:rPr lang="en-US" dirty="0"/>
              <a:t>As a side note, I don’t think this is an issue anymore, BUT…</a:t>
            </a:r>
          </a:p>
        </p:txBody>
      </p:sp>
      <p:sp>
        <p:nvSpPr>
          <p:cNvPr id="4" name="Slide Number Placeholder 3">
            <a:extLst>
              <a:ext uri="{FF2B5EF4-FFF2-40B4-BE49-F238E27FC236}">
                <a16:creationId xmlns:a16="http://schemas.microsoft.com/office/drawing/2014/main" id="{C40D1A5E-AEC9-186F-AD45-A600673676A2}"/>
              </a:ext>
            </a:extLst>
          </p:cNvPr>
          <p:cNvSpPr>
            <a:spLocks noGrp="1"/>
          </p:cNvSpPr>
          <p:nvPr>
            <p:ph type="sldNum" sz="quarter" idx="5"/>
          </p:nvPr>
        </p:nvSpPr>
        <p:spPr/>
        <p:txBody>
          <a:bodyPr/>
          <a:lstStyle/>
          <a:p>
            <a:fld id="{AD86E2D3-8F12-4CB7-B6F3-018CFC08298B}" type="slidenum">
              <a:rPr lang="en-US" smtClean="0"/>
              <a:t>3</a:t>
            </a:fld>
            <a:endParaRPr lang="en-US"/>
          </a:p>
        </p:txBody>
      </p:sp>
    </p:spTree>
    <p:extLst>
      <p:ext uri="{BB962C8B-B14F-4D97-AF65-F5344CB8AC3E}">
        <p14:creationId xmlns:p14="http://schemas.microsoft.com/office/powerpoint/2010/main" val="175055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207F-838C-96B2-5294-34E3FD6C0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E3DB2-6AC9-822B-55A3-F14802391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9F3A8-4621-EBA0-F4AE-313DB5C0B5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F0F1067-7602-E86E-4E8D-C9453953CA71}"/>
              </a:ext>
            </a:extLst>
          </p:cNvPr>
          <p:cNvSpPr>
            <a:spLocks noGrp="1"/>
          </p:cNvSpPr>
          <p:nvPr>
            <p:ph type="sldNum" sz="quarter" idx="5"/>
          </p:nvPr>
        </p:nvSpPr>
        <p:spPr/>
        <p:txBody>
          <a:bodyPr/>
          <a:lstStyle/>
          <a:p>
            <a:fld id="{AD86E2D3-8F12-4CB7-B6F3-018CFC08298B}" type="slidenum">
              <a:rPr lang="en-US" smtClean="0"/>
              <a:t>4</a:t>
            </a:fld>
            <a:endParaRPr lang="en-US"/>
          </a:p>
        </p:txBody>
      </p:sp>
    </p:spTree>
    <p:extLst>
      <p:ext uri="{BB962C8B-B14F-4D97-AF65-F5344CB8AC3E}">
        <p14:creationId xmlns:p14="http://schemas.microsoft.com/office/powerpoint/2010/main" val="124232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C7051-7086-3E32-9E20-AE5F832AB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8961C-4DF4-FC97-7462-54922C5CB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6FB1B-F9BE-3F05-3A49-161E92B590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6F63DC4-AA38-DE6A-D2AD-32A3B8A3F39B}"/>
              </a:ext>
            </a:extLst>
          </p:cNvPr>
          <p:cNvSpPr>
            <a:spLocks noGrp="1"/>
          </p:cNvSpPr>
          <p:nvPr>
            <p:ph type="sldNum" sz="quarter" idx="5"/>
          </p:nvPr>
        </p:nvSpPr>
        <p:spPr/>
        <p:txBody>
          <a:bodyPr/>
          <a:lstStyle/>
          <a:p>
            <a:fld id="{AD86E2D3-8F12-4CB7-B6F3-018CFC08298B}" type="slidenum">
              <a:rPr lang="en-US" smtClean="0"/>
              <a:t>5</a:t>
            </a:fld>
            <a:endParaRPr lang="en-US"/>
          </a:p>
        </p:txBody>
      </p:sp>
    </p:spTree>
    <p:extLst>
      <p:ext uri="{BB962C8B-B14F-4D97-AF65-F5344CB8AC3E}">
        <p14:creationId xmlns:p14="http://schemas.microsoft.com/office/powerpoint/2010/main" val="340670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more time, this is the icon you want</a:t>
            </a:r>
          </a:p>
          <a:p>
            <a:r>
              <a:rPr lang="en-US" dirty="0"/>
              <a:t>--</a:t>
            </a:r>
          </a:p>
          <a:p>
            <a:r>
              <a:rPr lang="en-US" dirty="0"/>
              <a:t>Not this one.</a:t>
            </a:r>
          </a:p>
          <a:p>
            <a:r>
              <a:rPr lang="en-US" dirty="0"/>
              <a:t>--</a:t>
            </a:r>
          </a:p>
          <a:p>
            <a:r>
              <a:rPr lang="en-US" dirty="0"/>
              <a:t>And we’ll try to be explicit about referring to RStudio by name, but I’ll probably get lazy and say “R” when I mean RStudio </a:t>
            </a:r>
          </a:p>
          <a:p>
            <a:r>
              <a:rPr lang="en-US" dirty="0"/>
              <a:t>--</a:t>
            </a:r>
          </a:p>
          <a:p>
            <a:r>
              <a:rPr lang="en-US" dirty="0"/>
              <a:t>And we will be using RStudio Projects in this class (and we highly recommend them for you going forward), which I’ll talk about in a minute</a:t>
            </a:r>
          </a:p>
          <a:p>
            <a:r>
              <a:rPr lang="en-US" dirty="0"/>
              <a:t>A nice little trick is to double click the .</a:t>
            </a:r>
            <a:r>
              <a:rPr lang="en-US" dirty="0" err="1"/>
              <a:t>Rproj</a:t>
            </a:r>
            <a:r>
              <a:rPr lang="en-US" dirty="0"/>
              <a:t> file associated with your project to open RStudio </a:t>
            </a:r>
          </a:p>
        </p:txBody>
      </p:sp>
      <p:sp>
        <p:nvSpPr>
          <p:cNvPr id="4" name="Slide Number Placeholder 3"/>
          <p:cNvSpPr>
            <a:spLocks noGrp="1"/>
          </p:cNvSpPr>
          <p:nvPr>
            <p:ph type="sldNum" sz="quarter" idx="5"/>
          </p:nvPr>
        </p:nvSpPr>
        <p:spPr/>
        <p:txBody>
          <a:bodyPr/>
          <a:lstStyle/>
          <a:p>
            <a:fld id="{96EBE5B3-3CDE-4E6A-A964-D583E39F412C}" type="slidenum">
              <a:rPr lang="en-US" smtClean="0"/>
              <a:t>6</a:t>
            </a:fld>
            <a:endParaRPr lang="en-US"/>
          </a:p>
        </p:txBody>
      </p:sp>
    </p:spTree>
    <p:extLst>
      <p:ext uri="{BB962C8B-B14F-4D97-AF65-F5344CB8AC3E}">
        <p14:creationId xmlns:p14="http://schemas.microsoft.com/office/powerpoint/2010/main" val="223433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jump into </a:t>
            </a:r>
            <a:r>
              <a:rPr lang="en-US" dirty="0" err="1"/>
              <a:t>Rstudio</a:t>
            </a:r>
            <a:r>
              <a:rPr lang="en-US" dirty="0"/>
              <a:t> in a minute, but here’s a slick little .gif, basically showing the default layout</a:t>
            </a:r>
          </a:p>
          <a:p>
            <a:endParaRPr lang="en-US" dirty="0"/>
          </a:p>
          <a:p>
            <a:r>
              <a:rPr lang="en-US" dirty="0"/>
              <a:t>You’ll see that it’s organized in four PANES (which will take the pain away)</a:t>
            </a:r>
          </a:p>
          <a:p>
            <a:endParaRPr lang="en-US" dirty="0"/>
          </a:p>
          <a:p>
            <a:r>
              <a:rPr lang="en-US" dirty="0"/>
              <a:t>(talk about these on the next slide]</a:t>
            </a:r>
          </a:p>
        </p:txBody>
      </p:sp>
      <p:sp>
        <p:nvSpPr>
          <p:cNvPr id="4" name="Slide Number Placeholder 3"/>
          <p:cNvSpPr>
            <a:spLocks noGrp="1"/>
          </p:cNvSpPr>
          <p:nvPr>
            <p:ph type="sldNum" sz="quarter" idx="5"/>
          </p:nvPr>
        </p:nvSpPr>
        <p:spPr/>
        <p:txBody>
          <a:bodyPr/>
          <a:lstStyle/>
          <a:p>
            <a:fld id="{96EBE5B3-3CDE-4E6A-A964-D583E39F412C}" type="slidenum">
              <a:rPr lang="en-US" smtClean="0"/>
              <a:t>7</a:t>
            </a:fld>
            <a:endParaRPr lang="en-US"/>
          </a:p>
        </p:txBody>
      </p:sp>
    </p:spTree>
    <p:extLst>
      <p:ext uri="{BB962C8B-B14F-4D97-AF65-F5344CB8AC3E}">
        <p14:creationId xmlns:p14="http://schemas.microsoft.com/office/powerpoint/2010/main" val="57690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default layout, and I want to briefly introduce the panes &amp; tabs that you’re likely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slide is gross &amp; cluttered, but I wanted to provide a printable reference if that turns out to be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truth is, it will make much more sense once you start USING RStudio, and this is a part that you’ll probably pick up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EDITOR pane is where you’ll see the scripts you have open.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SCRIPT is just a sequence of instructions for R to run, which can be run line by line or all at once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LINE is a unique instruction for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worth noting that nothing “happens” here, this is just a sequence that has been saved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CONSOLE is where things actually happen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Running a line of code dispatches it to the console, and that’s where you will see output if there is 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script is the recipe book, the console is the oven??</a:t>
            </a:r>
          </a:p>
          <a:p>
            <a:r>
              <a:rPr lang="en-US" dirty="0"/>
              <a:t>--</a:t>
            </a:r>
          </a:p>
          <a:p>
            <a:r>
              <a:rPr lang="en-US" dirty="0"/>
              <a:t>The ENVIRONMENT shows things that have been created and are in R’s working memory.  </a:t>
            </a:r>
          </a:p>
          <a:p>
            <a:r>
              <a:rPr lang="en-US" dirty="0"/>
              <a:t>It’s worth noting that these will go away when you close R!!!</a:t>
            </a:r>
          </a:p>
        </p:txBody>
      </p:sp>
      <p:sp>
        <p:nvSpPr>
          <p:cNvPr id="4" name="Slide Number Placeholder 3"/>
          <p:cNvSpPr>
            <a:spLocks noGrp="1"/>
          </p:cNvSpPr>
          <p:nvPr>
            <p:ph type="sldNum" sz="quarter" idx="5"/>
          </p:nvPr>
        </p:nvSpPr>
        <p:spPr/>
        <p:txBody>
          <a:bodyPr/>
          <a:lstStyle/>
          <a:p>
            <a:fld id="{AD86E2D3-8F12-4CB7-B6F3-018CFC08298B}" type="slidenum">
              <a:rPr lang="en-US" smtClean="0"/>
              <a:t>8</a:t>
            </a:fld>
            <a:endParaRPr lang="en-US"/>
          </a:p>
        </p:txBody>
      </p:sp>
    </p:spTree>
    <p:extLst>
      <p:ext uri="{BB962C8B-B14F-4D97-AF65-F5344CB8AC3E}">
        <p14:creationId xmlns:p14="http://schemas.microsoft.com/office/powerpoint/2010/main" val="155387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using RStudio projects to organize your work.  </a:t>
            </a:r>
          </a:p>
          <a:p>
            <a:endParaRPr lang="en-US" dirty="0"/>
          </a:p>
          <a:p>
            <a:r>
              <a:rPr lang="en-US" dirty="0"/>
              <a:t>We’ll actually walk through setting this up, but here’s a slide that gives a reference for how to create a new project if you need to refer back to it.</a:t>
            </a:r>
          </a:p>
        </p:txBody>
      </p:sp>
      <p:sp>
        <p:nvSpPr>
          <p:cNvPr id="4" name="Slide Number Placeholder 3"/>
          <p:cNvSpPr>
            <a:spLocks noGrp="1"/>
          </p:cNvSpPr>
          <p:nvPr>
            <p:ph type="sldNum" sz="quarter" idx="5"/>
          </p:nvPr>
        </p:nvSpPr>
        <p:spPr/>
        <p:txBody>
          <a:bodyPr/>
          <a:lstStyle/>
          <a:p>
            <a:fld id="{96EBE5B3-3CDE-4E6A-A964-D583E39F412C}" type="slidenum">
              <a:rPr lang="en-US" smtClean="0"/>
              <a:t>9</a:t>
            </a:fld>
            <a:endParaRPr lang="en-US"/>
          </a:p>
        </p:txBody>
      </p:sp>
    </p:spTree>
    <p:extLst>
      <p:ext uri="{BB962C8B-B14F-4D97-AF65-F5344CB8AC3E}">
        <p14:creationId xmlns:p14="http://schemas.microsoft.com/office/powerpoint/2010/main" val="1515302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46B3-8BA3-9DDA-9A15-E410540A1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D430E4-FD86-0B7F-5274-CC65CDC8F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9CEF1D-FB7E-69C2-AEF3-FA54258B121A}"/>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5" name="Footer Placeholder 4">
            <a:extLst>
              <a:ext uri="{FF2B5EF4-FFF2-40B4-BE49-F238E27FC236}">
                <a16:creationId xmlns:a16="http://schemas.microsoft.com/office/drawing/2014/main" id="{D07556D9-BC2E-1F2A-4DB9-FF0B0057C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6F04F-0796-FB0C-C551-0538F255D669}"/>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767732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80E4-BE8B-4085-5ED0-FE3E75D1E8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350837-6684-A2EC-C65E-C25B6E499C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A6246-CFC7-C595-AC7E-DCB03EBC5B5D}"/>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5" name="Footer Placeholder 4">
            <a:extLst>
              <a:ext uri="{FF2B5EF4-FFF2-40B4-BE49-F238E27FC236}">
                <a16:creationId xmlns:a16="http://schemas.microsoft.com/office/drawing/2014/main" id="{5B560397-9CCC-766B-4A0B-E4B12D088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B2F8C-BFF5-CA9F-E693-D1E02DC47941}"/>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519337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B36EF6-1B5E-38D9-688A-2E06E10D6E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0D9F3-653C-6F9C-0255-C00E0A7F6A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4734D-7EE1-55A3-1ABC-B5CC222CB77F}"/>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5" name="Footer Placeholder 4">
            <a:extLst>
              <a:ext uri="{FF2B5EF4-FFF2-40B4-BE49-F238E27FC236}">
                <a16:creationId xmlns:a16="http://schemas.microsoft.com/office/drawing/2014/main" id="{A09C83FF-9D74-3E31-4BD1-2BE681FE3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BDAA-817C-D961-EAFA-B4EE7B588B0D}"/>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374089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C2B8-E873-1CE1-F04C-E445781F86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8B902D-A281-BB8D-0EAF-9D6C4F55D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3B3AF-5018-5615-E3F5-7DB9A4560B3E}"/>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5" name="Footer Placeholder 4">
            <a:extLst>
              <a:ext uri="{FF2B5EF4-FFF2-40B4-BE49-F238E27FC236}">
                <a16:creationId xmlns:a16="http://schemas.microsoft.com/office/drawing/2014/main" id="{B31C31BE-CF4F-420F-2459-4B2EE6064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00A70-D91C-70FE-2B2E-2C8365A5B21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410310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C8F1-C49F-41F5-CD87-CCA08A522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8EB6FE-EE32-C71C-91F1-367E7F889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794C08-32A0-BF1E-07DB-7E9295E9FC57}"/>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5" name="Footer Placeholder 4">
            <a:extLst>
              <a:ext uri="{FF2B5EF4-FFF2-40B4-BE49-F238E27FC236}">
                <a16:creationId xmlns:a16="http://schemas.microsoft.com/office/drawing/2014/main" id="{511C36B7-5004-B828-73B6-DD9BDB31C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B8241-C3CF-3916-B600-500B079F71ED}"/>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3446367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69E9-16A5-0DEE-9AE4-42003CD985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C9337-C5A7-773D-EBE4-7A8FC5DE9C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A8CD36-7DB4-D298-37B2-5205A124E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15CD72-D328-183E-D944-B92ED7BAA71D}"/>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6" name="Footer Placeholder 5">
            <a:extLst>
              <a:ext uri="{FF2B5EF4-FFF2-40B4-BE49-F238E27FC236}">
                <a16:creationId xmlns:a16="http://schemas.microsoft.com/office/drawing/2014/main" id="{056E2FE9-209F-09BE-DEE0-B3715BA04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0BDE56-E4A0-B8AF-A8D5-219795DDD0EE}"/>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30162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21C5-37AB-C3F9-D5E9-53241D5766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C93773-3BD7-85C8-1339-F784EDC88F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23751D-AEDC-8DA3-B763-4780D83F09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2C3E3E-EE45-D3CD-C53A-44A055E1ED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A4A5D5-9CD2-027E-2325-025A708540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A665FC-6D8C-90DC-F943-658D0FDE865F}"/>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8" name="Footer Placeholder 7">
            <a:extLst>
              <a:ext uri="{FF2B5EF4-FFF2-40B4-BE49-F238E27FC236}">
                <a16:creationId xmlns:a16="http://schemas.microsoft.com/office/drawing/2014/main" id="{FF431ECD-2546-561F-92AA-38E8F8DBC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754509-4FFB-0114-83AC-8037C00B5F6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10814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F222-7D99-E56B-60F2-E1C846D28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ADD13E-33B0-BAAD-452F-F78433307C7D}"/>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4" name="Footer Placeholder 3">
            <a:extLst>
              <a:ext uri="{FF2B5EF4-FFF2-40B4-BE49-F238E27FC236}">
                <a16:creationId xmlns:a16="http://schemas.microsoft.com/office/drawing/2014/main" id="{758D938A-A876-E142-E030-6A143E1C3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A08E92-A108-FE42-5786-F3F13C3030E1}"/>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10118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5C340-4B93-4252-77FC-1277899D6C86}"/>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3" name="Footer Placeholder 2">
            <a:extLst>
              <a:ext uri="{FF2B5EF4-FFF2-40B4-BE49-F238E27FC236}">
                <a16:creationId xmlns:a16="http://schemas.microsoft.com/office/drawing/2014/main" id="{6BE6EC58-9738-F98B-7BEE-83E749B273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DEB9F-FD88-B99F-5506-1487AD36CAE0}"/>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53817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B0BC-2854-DE77-D14A-3DC7CA732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35DAEC-B530-7987-173B-DA03C7FDD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47B1E6-AAB5-5152-74FA-93C6B5C1D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5F248-59B6-F0D9-2ECB-9765B7A6B84D}"/>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6" name="Footer Placeholder 5">
            <a:extLst>
              <a:ext uri="{FF2B5EF4-FFF2-40B4-BE49-F238E27FC236}">
                <a16:creationId xmlns:a16="http://schemas.microsoft.com/office/drawing/2014/main" id="{E4A486BE-335F-101C-8895-7CA10A910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5F4D1-0D5C-FC53-108B-809897823B2E}"/>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424528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F9BF-05E2-B601-8376-DE81DF536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7241A0-99A8-3B03-4CDA-C32EC3655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8A6C54-C348-65B5-081F-83AC16616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67438-7668-CA0A-5B19-FF8AF39A1F56}"/>
              </a:ext>
            </a:extLst>
          </p:cNvPr>
          <p:cNvSpPr>
            <a:spLocks noGrp="1"/>
          </p:cNvSpPr>
          <p:nvPr>
            <p:ph type="dt" sz="half" idx="10"/>
          </p:nvPr>
        </p:nvSpPr>
        <p:spPr/>
        <p:txBody>
          <a:bodyPr/>
          <a:lstStyle/>
          <a:p>
            <a:fld id="{375DD456-C247-4442-A401-25876125ED1F}" type="datetimeFigureOut">
              <a:rPr lang="en-US" smtClean="0"/>
              <a:t>2/11/2026</a:t>
            </a:fld>
            <a:endParaRPr lang="en-US"/>
          </a:p>
        </p:txBody>
      </p:sp>
      <p:sp>
        <p:nvSpPr>
          <p:cNvPr id="6" name="Footer Placeholder 5">
            <a:extLst>
              <a:ext uri="{FF2B5EF4-FFF2-40B4-BE49-F238E27FC236}">
                <a16:creationId xmlns:a16="http://schemas.microsoft.com/office/drawing/2014/main" id="{79E107A5-F86E-48F5-F068-D830F7F89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E8081-B892-CD5C-1F5F-AE276F79144F}"/>
              </a:ext>
            </a:extLst>
          </p:cNvPr>
          <p:cNvSpPr>
            <a:spLocks noGrp="1"/>
          </p:cNvSpPr>
          <p:nvPr>
            <p:ph type="sldNum" sz="quarter" idx="12"/>
          </p:nvPr>
        </p:nvSpPr>
        <p:spPr/>
        <p:txBody>
          <a:bodyPr/>
          <a:lstStyle/>
          <a:p>
            <a:fld id="{47A0C35C-D7D4-4A63-8AE3-4692C01FE124}" type="slidenum">
              <a:rPr lang="en-US" smtClean="0"/>
              <a:t>‹#›</a:t>
            </a:fld>
            <a:endParaRPr lang="en-US"/>
          </a:p>
        </p:txBody>
      </p:sp>
    </p:spTree>
    <p:extLst>
      <p:ext uri="{BB962C8B-B14F-4D97-AF65-F5344CB8AC3E}">
        <p14:creationId xmlns:p14="http://schemas.microsoft.com/office/powerpoint/2010/main" val="2038337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23B46-DF36-F503-78C9-EE44E9FBE7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D4E59-2F2E-75B4-78D6-259648956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222BB-FE82-6F29-19CA-EFD742156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DD456-C247-4442-A401-25876125ED1F}" type="datetimeFigureOut">
              <a:rPr lang="en-US" smtClean="0"/>
              <a:t>2/11/2026</a:t>
            </a:fld>
            <a:endParaRPr lang="en-US"/>
          </a:p>
        </p:txBody>
      </p:sp>
      <p:sp>
        <p:nvSpPr>
          <p:cNvPr id="5" name="Footer Placeholder 4">
            <a:extLst>
              <a:ext uri="{FF2B5EF4-FFF2-40B4-BE49-F238E27FC236}">
                <a16:creationId xmlns:a16="http://schemas.microsoft.com/office/drawing/2014/main" id="{25ACA1B8-E770-0DDC-D45D-F8470FCBD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13EC3-1E01-6127-500B-B40EC24BB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0C35C-D7D4-4A63-8AE3-4692C01FE124}" type="slidenum">
              <a:rPr lang="en-US" smtClean="0"/>
              <a:t>‹#›</a:t>
            </a:fld>
            <a:endParaRPr lang="en-US"/>
          </a:p>
        </p:txBody>
      </p:sp>
    </p:spTree>
    <p:extLst>
      <p:ext uri="{BB962C8B-B14F-4D97-AF65-F5344CB8AC3E}">
        <p14:creationId xmlns:p14="http://schemas.microsoft.com/office/powerpoint/2010/main" val="3713959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7C_AC3ACC2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microsoft.com/office/2018/10/relationships/comments" Target="../comments/modernComment_1B5_7BC4F71A.xml"/><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86_838181AF.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2B_2A61CBF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microsoft.com/office/2018/10/relationships/comments" Target="../comments/modernComment_1B3_1225BD6.xml"/><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D8FA-D4E6-2F75-A767-C7A6A1EEE34A}"/>
              </a:ext>
            </a:extLst>
          </p:cNvPr>
          <p:cNvSpPr>
            <a:spLocks noGrp="1"/>
          </p:cNvSpPr>
          <p:nvPr>
            <p:ph type="ctrTitle"/>
          </p:nvPr>
        </p:nvSpPr>
        <p:spPr/>
        <p:txBody>
          <a:bodyPr/>
          <a:lstStyle/>
          <a:p>
            <a:r>
              <a:rPr lang="en-US" dirty="0"/>
              <a:t>2 – Introducing R and R Studio</a:t>
            </a:r>
          </a:p>
        </p:txBody>
      </p:sp>
      <p:sp>
        <p:nvSpPr>
          <p:cNvPr id="3" name="Subtitle 2">
            <a:extLst>
              <a:ext uri="{FF2B5EF4-FFF2-40B4-BE49-F238E27FC236}">
                <a16:creationId xmlns:a16="http://schemas.microsoft.com/office/drawing/2014/main" id="{19088E86-40F3-8BD7-3AD4-B95B71EF3DDB}"/>
              </a:ext>
            </a:extLst>
          </p:cNvPr>
          <p:cNvSpPr>
            <a:spLocks noGrp="1"/>
          </p:cNvSpPr>
          <p:nvPr>
            <p:ph type="subTitle" idx="1"/>
          </p:nvPr>
        </p:nvSpPr>
        <p:spPr/>
        <p:txBody>
          <a:bodyPr/>
          <a:lstStyle/>
          <a:p>
            <a:r>
              <a:rPr lang="en-US" dirty="0"/>
              <a:t>they’re the same, right? </a:t>
            </a:r>
          </a:p>
          <a:p>
            <a:r>
              <a:rPr lang="en-US" dirty="0"/>
              <a:t>…right??</a:t>
            </a:r>
          </a:p>
        </p:txBody>
      </p:sp>
      <p:pic>
        <p:nvPicPr>
          <p:cNvPr id="4" name="Picture 3" descr="A blue smoke on a white background&#10;&#10;Description automatically generated">
            <a:extLst>
              <a:ext uri="{FF2B5EF4-FFF2-40B4-BE49-F238E27FC236}">
                <a16:creationId xmlns:a16="http://schemas.microsoft.com/office/drawing/2014/main" id="{E1537333-3925-8507-E9CF-535FCD47347A}"/>
              </a:ext>
            </a:extLst>
          </p:cNvPr>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21243389">
            <a:off x="2492284" y="-271777"/>
            <a:ext cx="10314939" cy="2719384"/>
          </a:xfrm>
          <a:prstGeom prst="rect">
            <a:avLst/>
          </a:prstGeom>
        </p:spPr>
      </p:pic>
      <p:pic>
        <p:nvPicPr>
          <p:cNvPr id="5" name="Picture 4" descr="A close up of a sign&#10;&#10;Description automatically generated">
            <a:extLst>
              <a:ext uri="{FF2B5EF4-FFF2-40B4-BE49-F238E27FC236}">
                <a16:creationId xmlns:a16="http://schemas.microsoft.com/office/drawing/2014/main" id="{C026A18F-3E34-DA9B-E077-5D3DD407805B}"/>
              </a:ext>
            </a:extLst>
          </p:cNvPr>
          <p:cNvPicPr>
            <a:picLocks noChangeAspect="1"/>
          </p:cNvPicPr>
          <p:nvPr/>
        </p:nvPicPr>
        <p:blipFill rotWithShape="1">
          <a:blip r:embed="rId4">
            <a:extLst>
              <a:ext uri="{28A0092B-C50C-407E-A947-70E740481C1C}">
                <a14:useLocalDpi xmlns:a14="http://schemas.microsoft.com/office/drawing/2010/main" val="0"/>
              </a:ext>
            </a:extLst>
          </a:blip>
          <a:srcRect l="7087" t="11647" r="63578"/>
          <a:stretch/>
        </p:blipFill>
        <p:spPr>
          <a:xfrm>
            <a:off x="0" y="0"/>
            <a:ext cx="3180080" cy="3363439"/>
          </a:xfrm>
          <a:prstGeom prst="rect">
            <a:avLst/>
          </a:prstGeom>
        </p:spPr>
      </p:pic>
      <p:pic>
        <p:nvPicPr>
          <p:cNvPr id="6" name="Content Placeholder 6" descr="A close up of a sign&#10;&#10;Description automatically generated">
            <a:extLst>
              <a:ext uri="{FF2B5EF4-FFF2-40B4-BE49-F238E27FC236}">
                <a16:creationId xmlns:a16="http://schemas.microsoft.com/office/drawing/2014/main" id="{CE863A90-18AF-A72B-F4A9-10325100B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827" y="4162189"/>
            <a:ext cx="4821743" cy="2781773"/>
          </a:xfrm>
          <a:prstGeom prst="rect">
            <a:avLst/>
          </a:prstGeom>
        </p:spPr>
      </p:pic>
    </p:spTree>
    <p:extLst>
      <p:ext uri="{BB962C8B-B14F-4D97-AF65-F5344CB8AC3E}">
        <p14:creationId xmlns:p14="http://schemas.microsoft.com/office/powerpoint/2010/main" val="29249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451F-211E-5062-3063-EEFCC622ABEA}"/>
              </a:ext>
            </a:extLst>
          </p:cNvPr>
          <p:cNvSpPr>
            <a:spLocks noGrp="1"/>
          </p:cNvSpPr>
          <p:nvPr>
            <p:ph type="title"/>
          </p:nvPr>
        </p:nvSpPr>
        <p:spPr>
          <a:xfrm>
            <a:off x="741947" y="1"/>
            <a:ext cx="10515600" cy="914400"/>
          </a:xfrm>
        </p:spPr>
        <p:txBody>
          <a:bodyPr/>
          <a:lstStyle/>
          <a:p>
            <a:r>
              <a:rPr lang="en-US" dirty="0"/>
              <a:t>Anatomy of an R script… it’s pretty simple </a:t>
            </a:r>
            <a:endParaRPr lang="en-US" strike="sngStrike" dirty="0"/>
          </a:p>
        </p:txBody>
      </p:sp>
      <p:pic>
        <p:nvPicPr>
          <p:cNvPr id="9" name="Picture 8" descr="A picture containing graphical user interface&#10;&#10;AI-generated content may be incorrect.">
            <a:extLst>
              <a:ext uri="{FF2B5EF4-FFF2-40B4-BE49-F238E27FC236}">
                <a16:creationId xmlns:a16="http://schemas.microsoft.com/office/drawing/2014/main" id="{51AED367-5905-1484-3B78-67B8BC4898E7}"/>
              </a:ext>
            </a:extLst>
          </p:cNvPr>
          <p:cNvPicPr>
            <a:picLocks noChangeAspect="1"/>
          </p:cNvPicPr>
          <p:nvPr/>
        </p:nvPicPr>
        <p:blipFill>
          <a:blip r:embed="rId3"/>
          <a:stretch>
            <a:fillRect/>
          </a:stretch>
        </p:blipFill>
        <p:spPr>
          <a:xfrm>
            <a:off x="581890" y="1706181"/>
            <a:ext cx="10889674" cy="3524144"/>
          </a:xfrm>
          <a:prstGeom prst="rect">
            <a:avLst/>
          </a:prstGeom>
        </p:spPr>
      </p:pic>
    </p:spTree>
    <p:extLst>
      <p:ext uri="{BB962C8B-B14F-4D97-AF65-F5344CB8AC3E}">
        <p14:creationId xmlns:p14="http://schemas.microsoft.com/office/powerpoint/2010/main" val="411082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ECE7-6E8D-4554-94CF-4B57431B0101}"/>
              </a:ext>
            </a:extLst>
          </p:cNvPr>
          <p:cNvSpPr>
            <a:spLocks noGrp="1"/>
          </p:cNvSpPr>
          <p:nvPr>
            <p:ph type="title"/>
          </p:nvPr>
        </p:nvSpPr>
        <p:spPr/>
        <p:txBody>
          <a:bodyPr/>
          <a:lstStyle/>
          <a:p>
            <a:r>
              <a:rPr lang="en-US" dirty="0"/>
              <a:t>RStudio Demo</a:t>
            </a:r>
          </a:p>
        </p:txBody>
      </p:sp>
      <p:sp>
        <p:nvSpPr>
          <p:cNvPr id="3" name="Content Placeholder 2">
            <a:extLst>
              <a:ext uri="{FF2B5EF4-FFF2-40B4-BE49-F238E27FC236}">
                <a16:creationId xmlns:a16="http://schemas.microsoft.com/office/drawing/2014/main" id="{C5961489-FC8A-4096-B0D3-4A6E3B0579BA}"/>
              </a:ext>
            </a:extLst>
          </p:cNvPr>
          <p:cNvSpPr>
            <a:spLocks noGrp="1"/>
          </p:cNvSpPr>
          <p:nvPr>
            <p:ph idx="1"/>
          </p:nvPr>
        </p:nvSpPr>
        <p:spPr/>
        <p:txBody>
          <a:bodyPr/>
          <a:lstStyle/>
          <a:p>
            <a:r>
              <a:rPr lang="en-US" dirty="0"/>
              <a:t>Let’s demo this in RStudio!</a:t>
            </a:r>
          </a:p>
          <a:p>
            <a:r>
              <a:rPr lang="en-US" dirty="0"/>
              <a:t>We’ll go over:</a:t>
            </a:r>
          </a:p>
          <a:p>
            <a:pPr lvl="1"/>
            <a:r>
              <a:rPr lang="en-US" dirty="0"/>
              <a:t>Unzipping folder we sent</a:t>
            </a:r>
          </a:p>
          <a:p>
            <a:pPr lvl="1"/>
            <a:r>
              <a:rPr lang="en-US" dirty="0"/>
              <a:t>How to start / open RStudio  </a:t>
            </a:r>
          </a:p>
          <a:p>
            <a:pPr lvl="1"/>
            <a:r>
              <a:rPr lang="en-US" dirty="0"/>
              <a:t>What each “pane” is</a:t>
            </a:r>
          </a:p>
          <a:p>
            <a:pPr lvl="1"/>
            <a:r>
              <a:rPr lang="en-US" dirty="0"/>
              <a:t>Where to type your code</a:t>
            </a:r>
          </a:p>
          <a:p>
            <a:pPr lvl="1"/>
            <a:r>
              <a:rPr lang="en-US" dirty="0"/>
              <a:t>How to make a new </a:t>
            </a:r>
            <a:r>
              <a:rPr lang="en-US" dirty="0" err="1"/>
              <a:t>Rproject</a:t>
            </a:r>
            <a:endParaRPr lang="en-US" dirty="0"/>
          </a:p>
          <a:p>
            <a:pPr lvl="1"/>
            <a:r>
              <a:rPr lang="en-US" dirty="0"/>
              <a:t>How to structure an R script</a:t>
            </a:r>
          </a:p>
        </p:txBody>
      </p:sp>
      <p:sp>
        <p:nvSpPr>
          <p:cNvPr id="4" name="Slide Number Placeholder 3">
            <a:extLst>
              <a:ext uri="{FF2B5EF4-FFF2-40B4-BE49-F238E27FC236}">
                <a16:creationId xmlns:a16="http://schemas.microsoft.com/office/drawing/2014/main" id="{168EA670-91A9-4C92-87EC-1FCFB1767A79}"/>
              </a:ext>
            </a:extLst>
          </p:cNvPr>
          <p:cNvSpPr>
            <a:spLocks noGrp="1"/>
          </p:cNvSpPr>
          <p:nvPr>
            <p:ph type="sldNum" sz="quarter" idx="12"/>
          </p:nvPr>
        </p:nvSpPr>
        <p:spPr/>
        <p:txBody>
          <a:bodyPr/>
          <a:lstStyle/>
          <a:p>
            <a:fld id="{6D95AE55-B5F4-483D-AEFF-E8059F5502F5}" type="slidenum">
              <a:rPr lang="en-US" smtClean="0"/>
              <a:t>11</a:t>
            </a:fld>
            <a:endParaRPr lang="en-US"/>
          </a:p>
        </p:txBody>
      </p:sp>
      <p:pic>
        <p:nvPicPr>
          <p:cNvPr id="6" name="Picture 5">
            <a:extLst>
              <a:ext uri="{FF2B5EF4-FFF2-40B4-BE49-F238E27FC236}">
                <a16:creationId xmlns:a16="http://schemas.microsoft.com/office/drawing/2014/main" id="{16A10310-421C-47A7-98A8-4AF57869765A}"/>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9920" r="12866"/>
          <a:stretch/>
        </p:blipFill>
        <p:spPr>
          <a:xfrm>
            <a:off x="6315075" y="1175551"/>
            <a:ext cx="4772025" cy="5363361"/>
          </a:xfrm>
          <a:prstGeom prst="rect">
            <a:avLst/>
          </a:prstGeom>
        </p:spPr>
      </p:pic>
    </p:spTree>
    <p:extLst>
      <p:ext uri="{BB962C8B-B14F-4D97-AF65-F5344CB8AC3E}">
        <p14:creationId xmlns:p14="http://schemas.microsoft.com/office/powerpoint/2010/main" val="338565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27210C-9AF3-B59D-9438-96DA7ECB7BF7}"/>
              </a:ext>
            </a:extLst>
          </p:cNvPr>
          <p:cNvPicPr>
            <a:picLocks noChangeAspect="1"/>
          </p:cNvPicPr>
          <p:nvPr/>
        </p:nvPicPr>
        <p:blipFill>
          <a:blip r:embed="rId4"/>
          <a:stretch>
            <a:fillRect/>
          </a:stretch>
        </p:blipFill>
        <p:spPr>
          <a:xfrm>
            <a:off x="6574875" y="1014762"/>
            <a:ext cx="5507914" cy="5557834"/>
          </a:xfrm>
          <a:prstGeom prst="rect">
            <a:avLst/>
          </a:prstGeom>
        </p:spPr>
      </p:pic>
      <p:sp>
        <p:nvSpPr>
          <p:cNvPr id="2" name="Title 1">
            <a:extLst>
              <a:ext uri="{FF2B5EF4-FFF2-40B4-BE49-F238E27FC236}">
                <a16:creationId xmlns:a16="http://schemas.microsoft.com/office/drawing/2014/main" id="{F3437793-D5D7-4046-86F9-8547BA4CF4F6}"/>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80213F32-9780-4609-99A6-FC63E56F8F3D}"/>
              </a:ext>
            </a:extLst>
          </p:cNvPr>
          <p:cNvSpPr>
            <a:spLocks noGrp="1"/>
          </p:cNvSpPr>
          <p:nvPr>
            <p:ph idx="1"/>
          </p:nvPr>
        </p:nvSpPr>
        <p:spPr>
          <a:xfrm>
            <a:off x="704850" y="1663366"/>
            <a:ext cx="5257800" cy="4351338"/>
          </a:xfrm>
        </p:spPr>
        <p:txBody>
          <a:bodyPr/>
          <a:lstStyle/>
          <a:p>
            <a:pPr marL="0" indent="0">
              <a:buNone/>
            </a:pPr>
            <a:r>
              <a:rPr lang="en-US" dirty="0"/>
              <a:t>Highly recommended to change one default setting. Go to:</a:t>
            </a:r>
          </a:p>
          <a:p>
            <a:pPr marL="457200" indent="0">
              <a:buNone/>
            </a:pPr>
            <a:r>
              <a:rPr lang="en-US" dirty="0"/>
              <a:t>Tools -&gt; Global Options</a:t>
            </a:r>
          </a:p>
          <a:p>
            <a:pPr marL="457200" indent="0">
              <a:buNone/>
            </a:pPr>
            <a:r>
              <a:rPr lang="en-US" dirty="0"/>
              <a:t>This will bring up these options</a:t>
            </a:r>
          </a:p>
          <a:p>
            <a:pPr marL="457200" indent="0">
              <a:buNone/>
            </a:pPr>
            <a:r>
              <a:rPr lang="en-US" dirty="0"/>
              <a:t>Change “Save workspace to .</a:t>
            </a:r>
            <a:r>
              <a:rPr lang="en-US" dirty="0" err="1"/>
              <a:t>RData</a:t>
            </a:r>
            <a:r>
              <a:rPr lang="en-US" dirty="0"/>
              <a:t> on exit” to </a:t>
            </a:r>
            <a:r>
              <a:rPr lang="en-US" b="1" dirty="0"/>
              <a:t>Never</a:t>
            </a:r>
          </a:p>
        </p:txBody>
      </p:sp>
      <p:sp>
        <p:nvSpPr>
          <p:cNvPr id="4" name="Slide Number Placeholder 3">
            <a:extLst>
              <a:ext uri="{FF2B5EF4-FFF2-40B4-BE49-F238E27FC236}">
                <a16:creationId xmlns:a16="http://schemas.microsoft.com/office/drawing/2014/main" id="{4B5738AF-C890-4421-BB71-A3213DE1EF5E}"/>
              </a:ext>
            </a:extLst>
          </p:cNvPr>
          <p:cNvSpPr>
            <a:spLocks noGrp="1"/>
          </p:cNvSpPr>
          <p:nvPr>
            <p:ph type="sldNum" sz="quarter" idx="12"/>
          </p:nvPr>
        </p:nvSpPr>
        <p:spPr/>
        <p:txBody>
          <a:bodyPr/>
          <a:lstStyle/>
          <a:p>
            <a:fld id="{6D95AE55-B5F4-483D-AEFF-E8059F5502F5}" type="slidenum">
              <a:rPr lang="en-US" smtClean="0"/>
              <a:t>12</a:t>
            </a:fld>
            <a:endParaRPr lang="en-US"/>
          </a:p>
        </p:txBody>
      </p:sp>
      <p:grpSp>
        <p:nvGrpSpPr>
          <p:cNvPr id="6" name="Group 5">
            <a:extLst>
              <a:ext uri="{FF2B5EF4-FFF2-40B4-BE49-F238E27FC236}">
                <a16:creationId xmlns:a16="http://schemas.microsoft.com/office/drawing/2014/main" id="{6B755418-F4F9-46AA-92D0-27EB1EC3D7A2}"/>
              </a:ext>
            </a:extLst>
          </p:cNvPr>
          <p:cNvGrpSpPr/>
          <p:nvPr/>
        </p:nvGrpSpPr>
        <p:grpSpPr>
          <a:xfrm rot="21299648" flipH="1">
            <a:off x="4645251" y="4095258"/>
            <a:ext cx="5374680" cy="1176934"/>
            <a:chOff x="2594090" y="3887639"/>
            <a:chExt cx="2914083" cy="538897"/>
          </a:xfrm>
        </p:grpSpPr>
        <p:sp>
          <p:nvSpPr>
            <p:cNvPr id="7" name="Freeform: Shape 6">
              <a:extLst>
                <a:ext uri="{FF2B5EF4-FFF2-40B4-BE49-F238E27FC236}">
                  <a16:creationId xmlns:a16="http://schemas.microsoft.com/office/drawing/2014/main" id="{3C92BAD6-DB96-4D7B-85D5-6E6A3973DC9B}"/>
                </a:ext>
              </a:extLst>
            </p:cNvPr>
            <p:cNvSpPr/>
            <p:nvPr/>
          </p:nvSpPr>
          <p:spPr>
            <a:xfrm>
              <a:off x="2682659" y="3931043"/>
              <a:ext cx="2825514" cy="495493"/>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8E189CA9-ED36-47C5-8D2F-00CEBBAC777A}"/>
                </a:ext>
              </a:extLst>
            </p:cNvPr>
            <p:cNvSpPr/>
            <p:nvPr/>
          </p:nvSpPr>
          <p:spPr>
            <a:xfrm rot="9178233" flipV="1">
              <a:off x="2594090" y="3887639"/>
              <a:ext cx="195472"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Oval 10">
            <a:extLst>
              <a:ext uri="{FF2B5EF4-FFF2-40B4-BE49-F238E27FC236}">
                <a16:creationId xmlns:a16="http://schemas.microsoft.com/office/drawing/2014/main" id="{C24E88E6-D696-8218-32D3-3E5F6269899A}"/>
              </a:ext>
            </a:extLst>
          </p:cNvPr>
          <p:cNvSpPr/>
          <p:nvPr/>
        </p:nvSpPr>
        <p:spPr>
          <a:xfrm>
            <a:off x="7872761" y="3461431"/>
            <a:ext cx="289932" cy="28537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5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10DB9E-D066-1455-AB7E-A2F62DC0621A}"/>
              </a:ext>
            </a:extLst>
          </p:cNvPr>
          <p:cNvPicPr>
            <a:picLocks noChangeAspect="1"/>
          </p:cNvPicPr>
          <p:nvPr/>
        </p:nvPicPr>
        <p:blipFill>
          <a:blip r:embed="rId3"/>
          <a:stretch>
            <a:fillRect/>
          </a:stretch>
        </p:blipFill>
        <p:spPr>
          <a:xfrm>
            <a:off x="4039120" y="753140"/>
            <a:ext cx="8118987" cy="5580754"/>
          </a:xfrm>
          <a:prstGeom prst="rect">
            <a:avLst/>
          </a:prstGeom>
        </p:spPr>
      </p:pic>
      <p:sp>
        <p:nvSpPr>
          <p:cNvPr id="3" name="Content Placeholder 2">
            <a:extLst>
              <a:ext uri="{FF2B5EF4-FFF2-40B4-BE49-F238E27FC236}">
                <a16:creationId xmlns:a16="http://schemas.microsoft.com/office/drawing/2014/main" id="{E1EF86D2-5A61-89C2-E208-D1AF9277CFDE}"/>
              </a:ext>
            </a:extLst>
          </p:cNvPr>
          <p:cNvSpPr>
            <a:spLocks noGrp="1"/>
          </p:cNvSpPr>
          <p:nvPr>
            <p:ph idx="1"/>
          </p:nvPr>
        </p:nvSpPr>
        <p:spPr>
          <a:xfrm>
            <a:off x="123359" y="1324440"/>
            <a:ext cx="3845312" cy="4351338"/>
          </a:xfrm>
        </p:spPr>
        <p:txBody>
          <a:bodyPr>
            <a:normAutofit/>
          </a:bodyPr>
          <a:lstStyle/>
          <a:p>
            <a:pPr marL="0" indent="0">
              <a:buNone/>
            </a:pPr>
            <a:r>
              <a:rPr lang="en-US" sz="2400" dirty="0"/>
              <a:t>Possibly worth checking (particularly if you installed R once upon a time):</a:t>
            </a:r>
          </a:p>
          <a:p>
            <a:pPr marL="0" indent="0">
              <a:buNone/>
            </a:pPr>
            <a:endParaRPr lang="en-US" sz="2400" dirty="0"/>
          </a:p>
          <a:p>
            <a:pPr marL="0" indent="0">
              <a:buNone/>
            </a:pPr>
            <a:r>
              <a:rPr lang="en-US" sz="2400" b="1" dirty="0"/>
              <a:t>Did RStudio find the most recent version of R?</a:t>
            </a:r>
          </a:p>
          <a:p>
            <a:pPr marL="0" indent="0">
              <a:buNone/>
            </a:pPr>
            <a:r>
              <a:rPr lang="en-US" sz="2400" b="1" dirty="0"/>
              <a:t>(4.4.3 as of today)</a:t>
            </a:r>
          </a:p>
          <a:p>
            <a:pPr marL="0" indent="0">
              <a:buNone/>
            </a:pPr>
            <a:endParaRPr lang="en-US" sz="2400" dirty="0"/>
          </a:p>
          <a:p>
            <a:pPr marL="0" indent="0">
              <a:buNone/>
            </a:pPr>
            <a:r>
              <a:rPr lang="en-US" sz="2400" dirty="0"/>
              <a:t>It may say “R Project” with no version number – this is probably not the most recent</a:t>
            </a:r>
          </a:p>
        </p:txBody>
      </p:sp>
      <p:sp>
        <p:nvSpPr>
          <p:cNvPr id="6" name="Oval 5">
            <a:extLst>
              <a:ext uri="{FF2B5EF4-FFF2-40B4-BE49-F238E27FC236}">
                <a16:creationId xmlns:a16="http://schemas.microsoft.com/office/drawing/2014/main" id="{9A92405B-D8CA-54FC-CAAA-3C38477BCFED}"/>
              </a:ext>
            </a:extLst>
          </p:cNvPr>
          <p:cNvSpPr/>
          <p:nvPr/>
        </p:nvSpPr>
        <p:spPr>
          <a:xfrm>
            <a:off x="5429759" y="1706136"/>
            <a:ext cx="2342641" cy="403860"/>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E84EFEA-251B-BBD0-1ADA-1FF3569286FC}"/>
              </a:ext>
            </a:extLst>
          </p:cNvPr>
          <p:cNvGrpSpPr/>
          <p:nvPr/>
        </p:nvGrpSpPr>
        <p:grpSpPr>
          <a:xfrm rot="7031023">
            <a:off x="7800212" y="1220114"/>
            <a:ext cx="671865" cy="359508"/>
            <a:chOff x="2486390" y="3889687"/>
            <a:chExt cx="1172162" cy="250198"/>
          </a:xfrm>
        </p:grpSpPr>
        <p:sp>
          <p:nvSpPr>
            <p:cNvPr id="8" name="Freeform: Shape 7">
              <a:extLst>
                <a:ext uri="{FF2B5EF4-FFF2-40B4-BE49-F238E27FC236}">
                  <a16:creationId xmlns:a16="http://schemas.microsoft.com/office/drawing/2014/main" id="{A4DD124D-449F-66D3-4BDB-BDDD0B5C90A9}"/>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B7AF02AA-CF5E-B94F-40A1-4B640BBA9FA9}"/>
                </a:ext>
              </a:extLst>
            </p:cNvPr>
            <p:cNvSpPr/>
            <p:nvPr/>
          </p:nvSpPr>
          <p:spPr>
            <a:xfrm rot="9178233" flipV="1">
              <a:off x="2486390" y="3889687"/>
              <a:ext cx="357400" cy="1601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48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3804-59EE-4F35-85DF-599B8A141C42}"/>
              </a:ext>
            </a:extLst>
          </p:cNvPr>
          <p:cNvSpPr>
            <a:spLocks noGrp="1"/>
          </p:cNvSpPr>
          <p:nvPr>
            <p:ph type="title"/>
          </p:nvPr>
        </p:nvSpPr>
        <p:spPr/>
        <p:txBody>
          <a:bodyPr/>
          <a:lstStyle/>
          <a:p>
            <a:r>
              <a:rPr lang="en-US" dirty="0"/>
              <a:t>RStudio cont.</a:t>
            </a:r>
          </a:p>
        </p:txBody>
      </p:sp>
      <p:sp>
        <p:nvSpPr>
          <p:cNvPr id="3" name="Content Placeholder 2">
            <a:extLst>
              <a:ext uri="{FF2B5EF4-FFF2-40B4-BE49-F238E27FC236}">
                <a16:creationId xmlns:a16="http://schemas.microsoft.com/office/drawing/2014/main" id="{0AECD268-A8EB-4A90-8647-C5C867157D26}"/>
              </a:ext>
            </a:extLst>
          </p:cNvPr>
          <p:cNvSpPr>
            <a:spLocks noGrp="1"/>
          </p:cNvSpPr>
          <p:nvPr>
            <p:ph idx="1"/>
          </p:nvPr>
        </p:nvSpPr>
        <p:spPr/>
        <p:txBody>
          <a:bodyPr/>
          <a:lstStyle/>
          <a:p>
            <a:r>
              <a:rPr lang="en-US" dirty="0"/>
              <a:t>Back to RStudio! </a:t>
            </a:r>
          </a:p>
          <a:p>
            <a:r>
              <a:rPr lang="en-US" dirty="0"/>
              <a:t>Let’s make those changes</a:t>
            </a:r>
          </a:p>
          <a:p>
            <a:endParaRPr lang="en-US" dirty="0"/>
          </a:p>
          <a:p>
            <a:r>
              <a:rPr lang="en-US" dirty="0"/>
              <a:t>We’ll also go over:</a:t>
            </a:r>
          </a:p>
          <a:p>
            <a:pPr lvl="1"/>
            <a:r>
              <a:rPr lang="en-US" dirty="0"/>
              <a:t>Advantages of RStudio projects</a:t>
            </a:r>
          </a:p>
          <a:p>
            <a:pPr lvl="1"/>
            <a:r>
              <a:rPr lang="en-US" dirty="0"/>
              <a:t>How to open a script</a:t>
            </a:r>
          </a:p>
          <a:p>
            <a:pPr lvl="1"/>
            <a:r>
              <a:rPr lang="en-US" dirty="0"/>
              <a:t>Highlighting a word</a:t>
            </a:r>
          </a:p>
          <a:p>
            <a:pPr lvl="1"/>
            <a:r>
              <a:rPr lang="en-US" dirty="0"/>
              <a:t>Changing the theme</a:t>
            </a:r>
          </a:p>
          <a:p>
            <a:pPr lvl="1"/>
            <a:r>
              <a:rPr lang="en-US" dirty="0"/>
              <a:t>Using the help tab</a:t>
            </a:r>
          </a:p>
          <a:p>
            <a:endParaRPr lang="en-US" dirty="0"/>
          </a:p>
        </p:txBody>
      </p:sp>
      <p:sp>
        <p:nvSpPr>
          <p:cNvPr id="4" name="Slide Number Placeholder 3">
            <a:extLst>
              <a:ext uri="{FF2B5EF4-FFF2-40B4-BE49-F238E27FC236}">
                <a16:creationId xmlns:a16="http://schemas.microsoft.com/office/drawing/2014/main" id="{8645E207-B641-4C92-B3E8-1D146C119287}"/>
              </a:ext>
            </a:extLst>
          </p:cNvPr>
          <p:cNvSpPr>
            <a:spLocks noGrp="1"/>
          </p:cNvSpPr>
          <p:nvPr>
            <p:ph type="sldNum" sz="quarter" idx="12"/>
          </p:nvPr>
        </p:nvSpPr>
        <p:spPr/>
        <p:txBody>
          <a:bodyPr/>
          <a:lstStyle/>
          <a:p>
            <a:fld id="{6D95AE55-B5F4-483D-AEFF-E8059F5502F5}" type="slidenum">
              <a:rPr lang="en-US" smtClean="0"/>
              <a:t>14</a:t>
            </a:fld>
            <a:endParaRPr lang="en-US"/>
          </a:p>
        </p:txBody>
      </p:sp>
      <p:pic>
        <p:nvPicPr>
          <p:cNvPr id="10" name="Picture 9">
            <a:extLst>
              <a:ext uri="{FF2B5EF4-FFF2-40B4-BE49-F238E27FC236}">
                <a16:creationId xmlns:a16="http://schemas.microsoft.com/office/drawing/2014/main" id="{AFED5C39-9275-46AD-AC80-05FB2F857AFC}"/>
              </a:ext>
            </a:extLst>
          </p:cNvPr>
          <p:cNvPicPr>
            <a:picLocks noChangeAspect="1"/>
          </p:cNvPicPr>
          <p:nvPr/>
        </p:nvPicPr>
        <p:blipFill rotWithShape="1">
          <a:blip r:embed="rId2">
            <a:extLst>
              <a:ext uri="{28A0092B-C50C-407E-A947-70E740481C1C}">
                <a14:useLocalDpi xmlns:a14="http://schemas.microsoft.com/office/drawing/2010/main" val="0"/>
              </a:ext>
            </a:extLst>
          </a:blip>
          <a:srcRect l="18679" t="9920" r="12866"/>
          <a:stretch/>
        </p:blipFill>
        <p:spPr>
          <a:xfrm>
            <a:off x="6096000" y="1309170"/>
            <a:ext cx="4772025" cy="5363361"/>
          </a:xfrm>
          <a:prstGeom prst="rect">
            <a:avLst/>
          </a:prstGeom>
        </p:spPr>
      </p:pic>
    </p:spTree>
    <p:extLst>
      <p:ext uri="{BB962C8B-B14F-4D97-AF65-F5344CB8AC3E}">
        <p14:creationId xmlns:p14="http://schemas.microsoft.com/office/powerpoint/2010/main" val="222745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7A99-5336-EFA6-6787-840AF795751B}"/>
              </a:ext>
            </a:extLst>
          </p:cNvPr>
          <p:cNvSpPr>
            <a:spLocks noGrp="1"/>
          </p:cNvSpPr>
          <p:nvPr>
            <p:ph type="title"/>
          </p:nvPr>
        </p:nvSpPr>
        <p:spPr>
          <a:xfrm>
            <a:off x="0" y="18255"/>
            <a:ext cx="11050859" cy="1024481"/>
          </a:xfrm>
        </p:spPr>
        <p:txBody>
          <a:bodyPr>
            <a:normAutofit fontScale="90000"/>
          </a:bodyPr>
          <a:lstStyle/>
          <a:p>
            <a:pPr algn="ctr"/>
            <a:r>
              <a:rPr lang="en-US" dirty="0"/>
              <a:t>So wait, what does an </a:t>
            </a:r>
            <a:r>
              <a:rPr lang="en-US" b="1" dirty="0"/>
              <a:t>RStudio Project </a:t>
            </a:r>
            <a:r>
              <a:rPr lang="en-US" dirty="0"/>
              <a:t>actually do?</a:t>
            </a:r>
          </a:p>
        </p:txBody>
      </p:sp>
      <p:sp>
        <p:nvSpPr>
          <p:cNvPr id="3" name="Content Placeholder 2">
            <a:extLst>
              <a:ext uri="{FF2B5EF4-FFF2-40B4-BE49-F238E27FC236}">
                <a16:creationId xmlns:a16="http://schemas.microsoft.com/office/drawing/2014/main" id="{7BB3CCD0-88BB-E771-86DC-BD9C683E6A6D}"/>
              </a:ext>
            </a:extLst>
          </p:cNvPr>
          <p:cNvSpPr>
            <a:spLocks noGrp="1"/>
          </p:cNvSpPr>
          <p:nvPr>
            <p:ph idx="1"/>
          </p:nvPr>
        </p:nvSpPr>
        <p:spPr>
          <a:xfrm>
            <a:off x="613317" y="1127522"/>
            <a:ext cx="7591854" cy="1716039"/>
          </a:xfrm>
        </p:spPr>
        <p:txBody>
          <a:bodyPr/>
          <a:lstStyle/>
          <a:p>
            <a:pPr marL="0" indent="0">
              <a:buNone/>
            </a:pPr>
            <a:r>
              <a:rPr lang="en-US" dirty="0"/>
              <a:t>“Makes it straightforward to divide your work in </a:t>
            </a:r>
            <a:r>
              <a:rPr lang="en-US" b="1" dirty="0"/>
              <a:t>contexts</a:t>
            </a:r>
            <a:r>
              <a:rPr lang="en-US" dirty="0"/>
              <a:t>” – from the Posit website</a:t>
            </a:r>
          </a:p>
          <a:p>
            <a:pPr marL="457200" lvl="1" indent="0">
              <a:buNone/>
            </a:pPr>
            <a:r>
              <a:rPr lang="en-US" i="1" dirty="0"/>
              <a:t>Each work project can (and probably should) have an RStudio Project</a:t>
            </a:r>
          </a:p>
          <a:p>
            <a:pPr lvl="1"/>
            <a:endParaRPr lang="en-US" dirty="0"/>
          </a:p>
        </p:txBody>
      </p:sp>
      <p:grpSp>
        <p:nvGrpSpPr>
          <p:cNvPr id="6" name="Group 5">
            <a:extLst>
              <a:ext uri="{FF2B5EF4-FFF2-40B4-BE49-F238E27FC236}">
                <a16:creationId xmlns:a16="http://schemas.microsoft.com/office/drawing/2014/main" id="{65754BE2-CA68-2822-7589-08DDE4D74510}"/>
              </a:ext>
            </a:extLst>
          </p:cNvPr>
          <p:cNvGrpSpPr/>
          <p:nvPr/>
        </p:nvGrpSpPr>
        <p:grpSpPr>
          <a:xfrm>
            <a:off x="8392258" y="4286508"/>
            <a:ext cx="3512704" cy="2366350"/>
            <a:chOff x="7578226" y="4074639"/>
            <a:chExt cx="3512704" cy="2366350"/>
          </a:xfrm>
        </p:grpSpPr>
        <p:pic>
          <p:nvPicPr>
            <p:cNvPr id="7" name="Picture 6">
              <a:extLst>
                <a:ext uri="{FF2B5EF4-FFF2-40B4-BE49-F238E27FC236}">
                  <a16:creationId xmlns:a16="http://schemas.microsoft.com/office/drawing/2014/main" id="{66C9201A-95D2-69F8-FB3C-D0010BB5F381}"/>
                </a:ext>
              </a:extLst>
            </p:cNvPr>
            <p:cNvPicPr>
              <a:picLocks noChangeAspect="1"/>
            </p:cNvPicPr>
            <p:nvPr/>
          </p:nvPicPr>
          <p:blipFill>
            <a:blip r:embed="rId4"/>
            <a:stretch>
              <a:fillRect/>
            </a:stretch>
          </p:blipFill>
          <p:spPr>
            <a:xfrm>
              <a:off x="7734849" y="4074639"/>
              <a:ext cx="1672602" cy="1452524"/>
            </a:xfrm>
            <a:prstGeom prst="rect">
              <a:avLst/>
            </a:prstGeom>
          </p:spPr>
        </p:pic>
        <p:pic>
          <p:nvPicPr>
            <p:cNvPr id="9" name="Graphic 8" descr="Open hand outline">
              <a:extLst>
                <a:ext uri="{FF2B5EF4-FFF2-40B4-BE49-F238E27FC236}">
                  <a16:creationId xmlns:a16="http://schemas.microsoft.com/office/drawing/2014/main" id="{0DAB6140-99CC-F756-69D9-F0C1D2F206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54430">
              <a:off x="7578226" y="4792294"/>
              <a:ext cx="1469735" cy="1469735"/>
            </a:xfrm>
            <a:prstGeom prst="rect">
              <a:avLst/>
            </a:prstGeom>
          </p:spPr>
        </p:pic>
        <p:pic>
          <p:nvPicPr>
            <p:cNvPr id="11" name="Graphic 10" descr="Sign language outline">
              <a:extLst>
                <a:ext uri="{FF2B5EF4-FFF2-40B4-BE49-F238E27FC236}">
                  <a16:creationId xmlns:a16="http://schemas.microsoft.com/office/drawing/2014/main" id="{996D5530-1BBD-D1DC-BB9F-760DD14DF9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16096" flipH="1">
              <a:off x="9652423" y="4978704"/>
              <a:ext cx="1438507" cy="1462285"/>
            </a:xfrm>
            <a:prstGeom prst="rect">
              <a:avLst/>
            </a:prstGeom>
          </p:spPr>
        </p:pic>
      </p:grpSp>
      <p:sp>
        <p:nvSpPr>
          <p:cNvPr id="12" name="Left Brace 11">
            <a:extLst>
              <a:ext uri="{FF2B5EF4-FFF2-40B4-BE49-F238E27FC236}">
                <a16:creationId xmlns:a16="http://schemas.microsoft.com/office/drawing/2014/main" id="{A5D97652-0A07-038A-E5FB-9DA1A0CDA9F1}"/>
              </a:ext>
            </a:extLst>
          </p:cNvPr>
          <p:cNvSpPr/>
          <p:nvPr/>
        </p:nvSpPr>
        <p:spPr>
          <a:xfrm>
            <a:off x="297367" y="3217126"/>
            <a:ext cx="315950" cy="15837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picture containing text, indoor, floor, shelf&#10;&#10;AI-generated content may be incorrect.">
            <a:extLst>
              <a:ext uri="{FF2B5EF4-FFF2-40B4-BE49-F238E27FC236}">
                <a16:creationId xmlns:a16="http://schemas.microsoft.com/office/drawing/2014/main" id="{4E333AB5-ECC3-4D59-6B03-E304C89DB921}"/>
              </a:ext>
            </a:extLst>
          </p:cNvPr>
          <p:cNvPicPr>
            <a:picLocks noChangeAspect="1"/>
          </p:cNvPicPr>
          <p:nvPr/>
        </p:nvPicPr>
        <p:blipFill>
          <a:blip r:embed="rId9">
            <a:extLst>
              <a:ext uri="{28A0092B-C50C-407E-A947-70E740481C1C}">
                <a14:useLocalDpi xmlns:a14="http://schemas.microsoft.com/office/drawing/2010/main" val="0"/>
              </a:ext>
            </a:extLst>
          </a:blip>
          <a:srcRect b="28780"/>
          <a:stretch/>
        </p:blipFill>
        <p:spPr>
          <a:xfrm>
            <a:off x="8544737" y="1085090"/>
            <a:ext cx="3286706" cy="2340776"/>
          </a:xfrm>
          <a:prstGeom prst="rect">
            <a:avLst/>
          </a:prstGeom>
        </p:spPr>
      </p:pic>
      <p:sp>
        <p:nvSpPr>
          <p:cNvPr id="8" name="Content Placeholder 2">
            <a:extLst>
              <a:ext uri="{FF2B5EF4-FFF2-40B4-BE49-F238E27FC236}">
                <a16:creationId xmlns:a16="http://schemas.microsoft.com/office/drawing/2014/main" id="{0F99A05E-4283-D11C-A9CC-FF8052885481}"/>
              </a:ext>
            </a:extLst>
          </p:cNvPr>
          <p:cNvSpPr txBox="1">
            <a:spLocks/>
          </p:cNvSpPr>
          <p:nvPr/>
        </p:nvSpPr>
        <p:spPr>
          <a:xfrm>
            <a:off x="613317" y="3014367"/>
            <a:ext cx="6958361" cy="30065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r>
              <a:rPr lang="en-US" dirty="0"/>
              <a:t>Remembers which script files are left open (including unsaved ones, somehow)</a:t>
            </a:r>
          </a:p>
          <a:p>
            <a:r>
              <a:rPr lang="en-US" dirty="0"/>
              <a:t>Automatically sets working directory for data import &amp; export</a:t>
            </a:r>
          </a:p>
          <a:p>
            <a:pPr marL="457200" lvl="1" indent="0">
              <a:buFont typeface="Arial" panose="020B0604020202020204" pitchFamily="34" charset="0"/>
              <a:buNone/>
            </a:pPr>
            <a:r>
              <a:rPr lang="en-US" i="1" dirty="0"/>
              <a:t>This is a bigger deal than it sounds like!  Much easier to</a:t>
            </a:r>
          </a:p>
          <a:p>
            <a:pPr lvl="2"/>
            <a:r>
              <a:rPr lang="en-US" dirty="0"/>
              <a:t>Share a project with a collaborator </a:t>
            </a:r>
          </a:p>
          <a:p>
            <a:pPr lvl="2"/>
            <a:r>
              <a:rPr lang="en-US" dirty="0"/>
              <a:t>Move a project to another (computer) location</a:t>
            </a:r>
          </a:p>
          <a:p>
            <a:pPr marL="457200" lvl="1" indent="0">
              <a:buFont typeface="Arial" panose="020B0604020202020204" pitchFamily="34" charset="0"/>
              <a:buNone/>
            </a:pPr>
            <a:r>
              <a:rPr lang="en-US" dirty="0"/>
              <a:t>-&gt; Share/move the associated </a:t>
            </a:r>
            <a:r>
              <a:rPr lang="en-US" b="1" dirty="0"/>
              <a:t>folder</a:t>
            </a:r>
          </a:p>
        </p:txBody>
      </p:sp>
    </p:spTree>
    <p:extLst>
      <p:ext uri="{BB962C8B-B14F-4D97-AF65-F5344CB8AC3E}">
        <p14:creationId xmlns:p14="http://schemas.microsoft.com/office/powerpoint/2010/main" val="20765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8510-82E4-4502-9977-E5DD89855A18}"/>
              </a:ext>
            </a:extLst>
          </p:cNvPr>
          <p:cNvSpPr>
            <a:spLocks noGrp="1"/>
          </p:cNvSpPr>
          <p:nvPr>
            <p:ph type="title"/>
          </p:nvPr>
        </p:nvSpPr>
        <p:spPr>
          <a:xfrm>
            <a:off x="418292" y="136525"/>
            <a:ext cx="9701561" cy="847493"/>
          </a:xfrm>
        </p:spPr>
        <p:txBody>
          <a:bodyPr/>
          <a:lstStyle/>
          <a:p>
            <a:r>
              <a:rPr lang="en-US" dirty="0"/>
              <a:t>A note on Versions…</a:t>
            </a:r>
          </a:p>
        </p:txBody>
      </p:sp>
      <p:sp>
        <p:nvSpPr>
          <p:cNvPr id="3" name="Content Placeholder 2">
            <a:extLst>
              <a:ext uri="{FF2B5EF4-FFF2-40B4-BE49-F238E27FC236}">
                <a16:creationId xmlns:a16="http://schemas.microsoft.com/office/drawing/2014/main" id="{8AD0BE75-9467-4C12-97FD-74823D699DDD}"/>
              </a:ext>
            </a:extLst>
          </p:cNvPr>
          <p:cNvSpPr>
            <a:spLocks noGrp="1"/>
          </p:cNvSpPr>
          <p:nvPr>
            <p:ph idx="1"/>
          </p:nvPr>
        </p:nvSpPr>
        <p:spPr>
          <a:xfrm>
            <a:off x="418292" y="1253568"/>
            <a:ext cx="5893298" cy="5370256"/>
          </a:xfrm>
        </p:spPr>
        <p:txBody>
          <a:bodyPr>
            <a:normAutofit fontScale="92500" lnSpcReduction="10000"/>
          </a:bodyPr>
          <a:lstStyle/>
          <a:p>
            <a:pPr marL="0" indent="0">
              <a:spcBef>
                <a:spcPts val="1800"/>
              </a:spcBef>
              <a:buNone/>
            </a:pPr>
            <a:r>
              <a:rPr lang="en-US" dirty="0"/>
              <a:t>There are different “versions” of R, RStudio, and R packages</a:t>
            </a:r>
          </a:p>
          <a:p>
            <a:pPr marL="0" indent="0">
              <a:spcBef>
                <a:spcPts val="2400"/>
              </a:spcBef>
              <a:buNone/>
            </a:pPr>
            <a:r>
              <a:rPr lang="en-US" dirty="0"/>
              <a:t>My (Matt’s) advice:</a:t>
            </a:r>
          </a:p>
          <a:p>
            <a:pPr lvl="1">
              <a:spcBef>
                <a:spcPts val="2400"/>
              </a:spcBef>
            </a:pPr>
            <a:r>
              <a:rPr lang="en-US" dirty="0"/>
              <a:t>Don’t worry about this too much, generally a </a:t>
            </a:r>
            <a:r>
              <a:rPr lang="en-US" i="1" dirty="0"/>
              <a:t>slightly</a:t>
            </a:r>
            <a:r>
              <a:rPr lang="en-US" dirty="0"/>
              <a:t> old version will be just fine</a:t>
            </a:r>
          </a:p>
          <a:p>
            <a:pPr lvl="1">
              <a:spcBef>
                <a:spcPts val="2400"/>
              </a:spcBef>
            </a:pPr>
            <a:r>
              <a:rPr lang="en-US" dirty="0"/>
              <a:t>I generally update R &amp; RStudio when RStudio complains on startup (~3x/year)</a:t>
            </a:r>
          </a:p>
          <a:p>
            <a:pPr lvl="2">
              <a:spcBef>
                <a:spcPts val="2400"/>
              </a:spcBef>
            </a:pPr>
            <a:r>
              <a:rPr lang="en-US" dirty="0"/>
              <a:t>Re-install both from the Software Center</a:t>
            </a:r>
          </a:p>
          <a:p>
            <a:pPr lvl="2">
              <a:spcBef>
                <a:spcPts val="2400"/>
              </a:spcBef>
            </a:pPr>
            <a:r>
              <a:rPr lang="en-US" dirty="0"/>
              <a:t>You might need to reinstall packages that you’ve downloaded, but that’s probably fine</a:t>
            </a:r>
          </a:p>
          <a:p>
            <a:pPr lvl="2">
              <a:spcBef>
                <a:spcPts val="2400"/>
              </a:spcBef>
            </a:pPr>
            <a:r>
              <a:rPr lang="en-US" dirty="0"/>
              <a:t>Can call </a:t>
            </a:r>
            <a:r>
              <a:rPr lang="en-US" dirty="0" err="1"/>
              <a:t>update.packages</a:t>
            </a:r>
            <a:r>
              <a:rPr lang="en-US" dirty="0"/>
              <a:t>() in R to update ALL external packages (you don’t have to do this, but this is how)</a:t>
            </a:r>
          </a:p>
        </p:txBody>
      </p:sp>
      <p:sp>
        <p:nvSpPr>
          <p:cNvPr id="4" name="Slide Number Placeholder 3">
            <a:extLst>
              <a:ext uri="{FF2B5EF4-FFF2-40B4-BE49-F238E27FC236}">
                <a16:creationId xmlns:a16="http://schemas.microsoft.com/office/drawing/2014/main" id="{12DB9AB6-4445-4CDC-9BEA-B463BF08B781}"/>
              </a:ext>
            </a:extLst>
          </p:cNvPr>
          <p:cNvSpPr>
            <a:spLocks noGrp="1"/>
          </p:cNvSpPr>
          <p:nvPr>
            <p:ph type="sldNum" sz="quarter" idx="12"/>
          </p:nvPr>
        </p:nvSpPr>
        <p:spPr/>
        <p:txBody>
          <a:bodyPr/>
          <a:lstStyle/>
          <a:p>
            <a:fld id="{6D95AE55-B5F4-483D-AEFF-E8059F5502F5}" type="slidenum">
              <a:rPr lang="en-US" smtClean="0"/>
              <a:t>16</a:t>
            </a:fld>
            <a:endParaRPr lang="en-US"/>
          </a:p>
        </p:txBody>
      </p:sp>
      <p:pic>
        <p:nvPicPr>
          <p:cNvPr id="5" name="Picture 4" descr="A green cartoon character with red text&#10;&#10;Description automatically generated">
            <a:extLst>
              <a:ext uri="{FF2B5EF4-FFF2-40B4-BE49-F238E27FC236}">
                <a16:creationId xmlns:a16="http://schemas.microsoft.com/office/drawing/2014/main" id="{481CCA16-4B8E-5977-9B65-9D9CFC9BE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17" y="22302"/>
            <a:ext cx="1932878" cy="2526088"/>
          </a:xfrm>
          <a:prstGeom prst="rect">
            <a:avLst/>
          </a:prstGeom>
        </p:spPr>
      </p:pic>
      <p:pic>
        <p:nvPicPr>
          <p:cNvPr id="10" name="Picture 9">
            <a:extLst>
              <a:ext uri="{FF2B5EF4-FFF2-40B4-BE49-F238E27FC236}">
                <a16:creationId xmlns:a16="http://schemas.microsoft.com/office/drawing/2014/main" id="{72448319-E5F2-07C4-3B68-39107EEB2F06}"/>
              </a:ext>
            </a:extLst>
          </p:cNvPr>
          <p:cNvPicPr>
            <a:picLocks noChangeAspect="1"/>
          </p:cNvPicPr>
          <p:nvPr/>
        </p:nvPicPr>
        <p:blipFill>
          <a:blip r:embed="rId5"/>
          <a:stretch>
            <a:fillRect/>
          </a:stretch>
        </p:blipFill>
        <p:spPr>
          <a:xfrm>
            <a:off x="7716644" y="337381"/>
            <a:ext cx="4337684" cy="3785862"/>
          </a:xfrm>
          <a:prstGeom prst="rect">
            <a:avLst/>
          </a:prstGeom>
        </p:spPr>
      </p:pic>
      <p:pic>
        <p:nvPicPr>
          <p:cNvPr id="14" name="Picture 13">
            <a:extLst>
              <a:ext uri="{FF2B5EF4-FFF2-40B4-BE49-F238E27FC236}">
                <a16:creationId xmlns:a16="http://schemas.microsoft.com/office/drawing/2014/main" id="{FCD6085B-E400-458F-63E0-6D6A6AA530E8}"/>
              </a:ext>
            </a:extLst>
          </p:cNvPr>
          <p:cNvPicPr>
            <a:picLocks noChangeAspect="1"/>
          </p:cNvPicPr>
          <p:nvPr/>
        </p:nvPicPr>
        <p:blipFill>
          <a:blip r:embed="rId6"/>
          <a:stretch>
            <a:fillRect/>
          </a:stretch>
        </p:blipFill>
        <p:spPr>
          <a:xfrm>
            <a:off x="7800262" y="4276278"/>
            <a:ext cx="3973446" cy="2445197"/>
          </a:xfrm>
          <a:prstGeom prst="rect">
            <a:avLst/>
          </a:prstGeom>
        </p:spPr>
      </p:pic>
      <p:sp>
        <p:nvSpPr>
          <p:cNvPr id="18" name="Rectangle 17">
            <a:extLst>
              <a:ext uri="{FF2B5EF4-FFF2-40B4-BE49-F238E27FC236}">
                <a16:creationId xmlns:a16="http://schemas.microsoft.com/office/drawing/2014/main" id="{7AF45191-C341-E7DB-2DD2-33D9AF2854E2}"/>
              </a:ext>
            </a:extLst>
          </p:cNvPr>
          <p:cNvSpPr/>
          <p:nvPr/>
        </p:nvSpPr>
        <p:spPr>
          <a:xfrm>
            <a:off x="6781935" y="6255834"/>
            <a:ext cx="5410065" cy="583909"/>
          </a:xfrm>
          <a:prstGeom prst="rect">
            <a:avLst/>
          </a:prstGeom>
          <a:gradFill>
            <a:gsLst>
              <a:gs pos="0">
                <a:schemeClr val="accent1">
                  <a:lumMod val="5000"/>
                  <a:lumOff val="95000"/>
                  <a:alpha val="0"/>
                </a:schemeClr>
              </a:gs>
              <a:gs pos="31000">
                <a:schemeClr val="bg1">
                  <a:alpha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34CFE91-CF4C-46B3-6843-832B251D7085}"/>
              </a:ext>
            </a:extLst>
          </p:cNvPr>
          <p:cNvSpPr/>
          <p:nvPr/>
        </p:nvSpPr>
        <p:spPr>
          <a:xfrm>
            <a:off x="7699902" y="2330605"/>
            <a:ext cx="4337684" cy="1846818"/>
          </a:xfrm>
          <a:prstGeom prst="rect">
            <a:avLst/>
          </a:prstGeom>
          <a:gradFill>
            <a:gsLst>
              <a:gs pos="0">
                <a:schemeClr val="accent1">
                  <a:lumMod val="5000"/>
                  <a:lumOff val="95000"/>
                  <a:alpha val="0"/>
                </a:schemeClr>
              </a:gs>
              <a:gs pos="31000">
                <a:schemeClr val="bg1">
                  <a:alpha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630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552D4-589C-F9BE-D90C-2C4701BF97F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74C6FFD7-5174-5E91-845E-12CFB194AA9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345043" y="229826"/>
            <a:ext cx="5846957" cy="3122276"/>
          </a:xfrm>
          <a:prstGeom prst="rect">
            <a:avLst/>
          </a:prstGeom>
        </p:spPr>
      </p:pic>
      <p:sp>
        <p:nvSpPr>
          <p:cNvPr id="2" name="Title 1">
            <a:extLst>
              <a:ext uri="{FF2B5EF4-FFF2-40B4-BE49-F238E27FC236}">
                <a16:creationId xmlns:a16="http://schemas.microsoft.com/office/drawing/2014/main" id="{235A16DE-4DB4-AC52-131E-C36F614C45A4}"/>
              </a:ext>
            </a:extLst>
          </p:cNvPr>
          <p:cNvSpPr>
            <a:spLocks noGrp="1"/>
          </p:cNvSpPr>
          <p:nvPr>
            <p:ph type="title"/>
          </p:nvPr>
        </p:nvSpPr>
        <p:spPr>
          <a:xfrm>
            <a:off x="457201" y="43511"/>
            <a:ext cx="10515600" cy="1325563"/>
          </a:xfrm>
        </p:spPr>
        <p:txBody>
          <a:bodyPr/>
          <a:lstStyle/>
          <a:p>
            <a:r>
              <a:rPr lang="en-US" dirty="0"/>
              <a:t>A simple Analogy</a:t>
            </a:r>
          </a:p>
        </p:txBody>
      </p:sp>
      <p:sp>
        <p:nvSpPr>
          <p:cNvPr id="3" name="Content Placeholder 2">
            <a:extLst>
              <a:ext uri="{FF2B5EF4-FFF2-40B4-BE49-F238E27FC236}">
                <a16:creationId xmlns:a16="http://schemas.microsoft.com/office/drawing/2014/main" id="{66589AD1-9558-EAFE-0D77-8F8FA5BA4780}"/>
              </a:ext>
            </a:extLst>
          </p:cNvPr>
          <p:cNvSpPr>
            <a:spLocks noGrp="1"/>
          </p:cNvSpPr>
          <p:nvPr>
            <p:ph idx="1"/>
          </p:nvPr>
        </p:nvSpPr>
        <p:spPr>
          <a:xfrm>
            <a:off x="260954" y="1204541"/>
            <a:ext cx="6084089" cy="4772967"/>
          </a:xfrm>
        </p:spPr>
        <p:txBody>
          <a:bodyPr>
            <a:normAutofit/>
          </a:bodyPr>
          <a:lstStyle/>
          <a:p>
            <a:pPr marL="0" indent="0">
              <a:buNone/>
            </a:pPr>
            <a:r>
              <a:rPr lang="en-US" b="1" i="1" dirty="0"/>
              <a:t>What is the difference between R and RStudio? </a:t>
            </a:r>
          </a:p>
          <a:p>
            <a:r>
              <a:rPr lang="en-US" dirty="0"/>
              <a:t>RStudio requires R to run in the background</a:t>
            </a:r>
          </a:p>
          <a:p>
            <a:pPr lvl="1"/>
            <a:r>
              <a:rPr lang="en-US" i="1" dirty="0"/>
              <a:t>If R is the engine, RStudio is the rest of the car</a:t>
            </a:r>
          </a:p>
        </p:txBody>
      </p:sp>
      <p:sp>
        <p:nvSpPr>
          <p:cNvPr id="4" name="Slide Number Placeholder 3">
            <a:extLst>
              <a:ext uri="{FF2B5EF4-FFF2-40B4-BE49-F238E27FC236}">
                <a16:creationId xmlns:a16="http://schemas.microsoft.com/office/drawing/2014/main" id="{D7427BF8-5E0B-AF98-A015-8E24AFB8E4CE}"/>
              </a:ext>
            </a:extLst>
          </p:cNvPr>
          <p:cNvSpPr>
            <a:spLocks noGrp="1"/>
          </p:cNvSpPr>
          <p:nvPr>
            <p:ph type="sldNum" sz="quarter" idx="12"/>
          </p:nvPr>
        </p:nvSpPr>
        <p:spPr/>
        <p:txBody>
          <a:bodyPr/>
          <a:lstStyle/>
          <a:p>
            <a:fld id="{6D95AE55-B5F4-483D-AEFF-E8059F5502F5}" type="slidenum">
              <a:rPr lang="en-US" smtClean="0"/>
              <a:t>2</a:t>
            </a:fld>
            <a:endParaRPr lang="en-US" dirty="0"/>
          </a:p>
        </p:txBody>
      </p:sp>
      <p:grpSp>
        <p:nvGrpSpPr>
          <p:cNvPr id="11" name="Group 10">
            <a:extLst>
              <a:ext uri="{FF2B5EF4-FFF2-40B4-BE49-F238E27FC236}">
                <a16:creationId xmlns:a16="http://schemas.microsoft.com/office/drawing/2014/main" id="{27115691-D8A4-8242-24F6-E03959D57701}"/>
              </a:ext>
            </a:extLst>
          </p:cNvPr>
          <p:cNvGrpSpPr>
            <a:grpSpLocks noChangeAspect="1"/>
          </p:cNvGrpSpPr>
          <p:nvPr/>
        </p:nvGrpSpPr>
        <p:grpSpPr>
          <a:xfrm>
            <a:off x="9601631" y="177834"/>
            <a:ext cx="1980769" cy="1785855"/>
            <a:chOff x="8784771" y="2124105"/>
            <a:chExt cx="3407229" cy="3071947"/>
          </a:xfrm>
        </p:grpSpPr>
        <p:pic>
          <p:nvPicPr>
            <p:cNvPr id="5" name="Picture 4" descr="A close up of a sign&#10;&#10;Description automatically generated">
              <a:extLst>
                <a:ext uri="{FF2B5EF4-FFF2-40B4-BE49-F238E27FC236}">
                  <a16:creationId xmlns:a16="http://schemas.microsoft.com/office/drawing/2014/main" id="{86A04197-2F8C-8931-F730-7113AB82DC4F}"/>
                </a:ext>
              </a:extLst>
            </p:cNvPr>
            <p:cNvPicPr>
              <a:picLocks noChangeAspect="1"/>
            </p:cNvPicPr>
            <p:nvPr/>
          </p:nvPicPr>
          <p:blipFill rotWithShape="1">
            <a:blip r:embed="rId4">
              <a:extLst>
                <a:ext uri="{28A0092B-C50C-407E-A947-70E740481C1C}">
                  <a14:useLocalDpi xmlns:a14="http://schemas.microsoft.com/office/drawing/2010/main" val="0"/>
                </a:ext>
              </a:extLst>
            </a:blip>
            <a:srcRect r="62987"/>
            <a:stretch/>
          </p:blipFill>
          <p:spPr>
            <a:xfrm>
              <a:off x="9351636" y="2124105"/>
              <a:ext cx="2002164" cy="1899564"/>
            </a:xfrm>
            <a:prstGeom prst="rect">
              <a:avLst/>
            </a:prstGeom>
          </p:spPr>
        </p:pic>
        <p:pic>
          <p:nvPicPr>
            <p:cNvPr id="6" name="Picture 5" descr="A close up of a sign&#10;&#10;Description automatically generated">
              <a:extLst>
                <a:ext uri="{FF2B5EF4-FFF2-40B4-BE49-F238E27FC236}">
                  <a16:creationId xmlns:a16="http://schemas.microsoft.com/office/drawing/2014/main" id="{D49D13CB-4DCB-1D04-B89F-1AF9AABD72EA}"/>
                </a:ext>
              </a:extLst>
            </p:cNvPr>
            <p:cNvPicPr>
              <a:picLocks noChangeAspect="1"/>
            </p:cNvPicPr>
            <p:nvPr/>
          </p:nvPicPr>
          <p:blipFill rotWithShape="1">
            <a:blip r:embed="rId4">
              <a:extLst>
                <a:ext uri="{28A0092B-C50C-407E-A947-70E740481C1C}">
                  <a14:useLocalDpi xmlns:a14="http://schemas.microsoft.com/office/drawing/2010/main" val="0"/>
                </a:ext>
              </a:extLst>
            </a:blip>
            <a:srcRect l="37013"/>
            <a:stretch/>
          </p:blipFill>
          <p:spPr>
            <a:xfrm>
              <a:off x="8784771" y="3296488"/>
              <a:ext cx="3407229" cy="1899564"/>
            </a:xfrm>
            <a:prstGeom prst="rect">
              <a:avLst/>
            </a:prstGeom>
          </p:spPr>
        </p:pic>
      </p:grpSp>
      <p:pic>
        <p:nvPicPr>
          <p:cNvPr id="7" name="Picture 6">
            <a:extLst>
              <a:ext uri="{FF2B5EF4-FFF2-40B4-BE49-F238E27FC236}">
                <a16:creationId xmlns:a16="http://schemas.microsoft.com/office/drawing/2014/main" id="{F582545D-9906-021E-DEA4-05902B79D5FC}"/>
              </a:ext>
            </a:extLst>
          </p:cNvPr>
          <p:cNvPicPr>
            <a:picLocks noChangeAspect="1"/>
          </p:cNvPicPr>
          <p:nvPr/>
        </p:nvPicPr>
        <p:blipFill>
          <a:blip r:embed="rId5"/>
          <a:stretch>
            <a:fillRect/>
          </a:stretch>
        </p:blipFill>
        <p:spPr>
          <a:xfrm>
            <a:off x="8042898" y="4157395"/>
            <a:ext cx="2847975" cy="1600200"/>
          </a:xfrm>
          <a:prstGeom prst="rect">
            <a:avLst/>
          </a:prstGeom>
        </p:spPr>
      </p:pic>
      <p:pic>
        <p:nvPicPr>
          <p:cNvPr id="9" name="Picture 8" descr="A blue and grey logo&#10;&#10;Description automatically generated">
            <a:extLst>
              <a:ext uri="{FF2B5EF4-FFF2-40B4-BE49-F238E27FC236}">
                <a16:creationId xmlns:a16="http://schemas.microsoft.com/office/drawing/2014/main" id="{D48A1505-4729-23D5-D5AD-F6D694DC5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5642" y="1971295"/>
            <a:ext cx="983827" cy="778585"/>
          </a:xfrm>
          <a:prstGeom prst="rect">
            <a:avLst/>
          </a:prstGeom>
        </p:spPr>
      </p:pic>
      <p:sp>
        <p:nvSpPr>
          <p:cNvPr id="8" name="TextBox 7">
            <a:extLst>
              <a:ext uri="{FF2B5EF4-FFF2-40B4-BE49-F238E27FC236}">
                <a16:creationId xmlns:a16="http://schemas.microsoft.com/office/drawing/2014/main" id="{278B1D4F-DF06-A35A-FD3C-3511149F95D3}"/>
              </a:ext>
            </a:extLst>
          </p:cNvPr>
          <p:cNvSpPr txBox="1"/>
          <p:nvPr/>
        </p:nvSpPr>
        <p:spPr>
          <a:xfrm>
            <a:off x="9654299" y="5792842"/>
            <a:ext cx="1189172" cy="338554"/>
          </a:xfrm>
          <a:prstGeom prst="rect">
            <a:avLst/>
          </a:prstGeom>
          <a:noFill/>
        </p:spPr>
        <p:txBody>
          <a:bodyPr wrap="none" rtlCol="0">
            <a:spAutoFit/>
          </a:bodyPr>
          <a:lstStyle/>
          <a:p>
            <a:r>
              <a:rPr lang="en-US" sz="1600" dirty="0"/>
              <a:t>…but why??</a:t>
            </a:r>
          </a:p>
        </p:txBody>
      </p:sp>
    </p:spTree>
    <p:extLst>
      <p:ext uri="{BB962C8B-B14F-4D97-AF65-F5344CB8AC3E}">
        <p14:creationId xmlns:p14="http://schemas.microsoft.com/office/powerpoint/2010/main" val="20920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B4F8E-8650-C53F-F0AF-69D76A1AD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72F6D-44FD-41B5-806F-C4DEE5CEBD05}"/>
              </a:ext>
            </a:extLst>
          </p:cNvPr>
          <p:cNvSpPr>
            <a:spLocks noGrp="1"/>
          </p:cNvSpPr>
          <p:nvPr>
            <p:ph type="title"/>
          </p:nvPr>
        </p:nvSpPr>
        <p:spPr>
          <a:xfrm>
            <a:off x="457201" y="43511"/>
            <a:ext cx="10515600" cy="1325563"/>
          </a:xfrm>
        </p:spPr>
        <p:txBody>
          <a:bodyPr/>
          <a:lstStyle/>
          <a:p>
            <a:r>
              <a:rPr lang="en-US" dirty="0"/>
              <a:t>On the scope of Programming…</a:t>
            </a:r>
          </a:p>
        </p:txBody>
      </p:sp>
      <p:sp>
        <p:nvSpPr>
          <p:cNvPr id="4" name="Slide Number Placeholder 3">
            <a:extLst>
              <a:ext uri="{FF2B5EF4-FFF2-40B4-BE49-F238E27FC236}">
                <a16:creationId xmlns:a16="http://schemas.microsoft.com/office/drawing/2014/main" id="{BE3514A1-9BFD-7C36-5757-AA508A209EAA}"/>
              </a:ext>
            </a:extLst>
          </p:cNvPr>
          <p:cNvSpPr>
            <a:spLocks noGrp="1"/>
          </p:cNvSpPr>
          <p:nvPr>
            <p:ph type="sldNum" sz="quarter" idx="12"/>
          </p:nvPr>
        </p:nvSpPr>
        <p:spPr/>
        <p:txBody>
          <a:bodyPr/>
          <a:lstStyle/>
          <a:p>
            <a:fld id="{6D95AE55-B5F4-483D-AEFF-E8059F5502F5}" type="slidenum">
              <a:rPr lang="en-US" smtClean="0"/>
              <a:t>3</a:t>
            </a:fld>
            <a:endParaRPr lang="en-US" dirty="0"/>
          </a:p>
        </p:txBody>
      </p:sp>
      <p:sp>
        <p:nvSpPr>
          <p:cNvPr id="25" name="TextBox 24">
            <a:extLst>
              <a:ext uri="{FF2B5EF4-FFF2-40B4-BE49-F238E27FC236}">
                <a16:creationId xmlns:a16="http://schemas.microsoft.com/office/drawing/2014/main" id="{4803C715-92B4-4ECA-9BD3-7A8CDD289CED}"/>
              </a:ext>
            </a:extLst>
          </p:cNvPr>
          <p:cNvSpPr txBox="1"/>
          <p:nvPr/>
        </p:nvSpPr>
        <p:spPr>
          <a:xfrm>
            <a:off x="457201" y="1369074"/>
            <a:ext cx="7448550" cy="3693319"/>
          </a:xfrm>
          <a:prstGeom prst="rect">
            <a:avLst/>
          </a:prstGeom>
          <a:noFill/>
        </p:spPr>
        <p:txBody>
          <a:bodyPr wrap="square" rtlCol="0">
            <a:spAutoFit/>
          </a:bodyPr>
          <a:lstStyle/>
          <a:p>
            <a:r>
              <a:rPr lang="en-US" sz="3200" b="1" i="1" dirty="0"/>
              <a:t>R is a Programming Language </a:t>
            </a:r>
          </a:p>
          <a:p>
            <a:endParaRPr lang="en-US" b="1" i="1" dirty="0"/>
          </a:p>
          <a:p>
            <a:endParaRPr lang="en-US" b="1" i="1" dirty="0"/>
          </a:p>
          <a:p>
            <a:endParaRPr lang="en-US" sz="2000" b="1" i="1" dirty="0"/>
          </a:p>
          <a:p>
            <a:endParaRPr lang="en-US" sz="3200" b="1" i="1" dirty="0"/>
          </a:p>
          <a:p>
            <a:r>
              <a:rPr lang="en-US" sz="3200" b="1" i="1" dirty="0" err="1"/>
              <a:t>Rstudio</a:t>
            </a:r>
            <a:r>
              <a:rPr lang="en-US" sz="3200" b="1" i="1" dirty="0"/>
              <a:t> is an Integrated Development Environment (IDE) </a:t>
            </a:r>
          </a:p>
          <a:p>
            <a:endParaRPr lang="en-US" sz="3200" b="1" i="1" dirty="0"/>
          </a:p>
          <a:p>
            <a:endParaRPr lang="en-US" dirty="0"/>
          </a:p>
        </p:txBody>
      </p:sp>
      <p:pic>
        <p:nvPicPr>
          <p:cNvPr id="26" name="Picture 25" descr="A blue and grey logo&#10;&#10;Description automatically generated">
            <a:extLst>
              <a:ext uri="{FF2B5EF4-FFF2-40B4-BE49-F238E27FC236}">
                <a16:creationId xmlns:a16="http://schemas.microsoft.com/office/drawing/2014/main" id="{50821330-E65D-8EA9-76C7-2A3F01FB6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8375"/>
            <a:ext cx="983827" cy="778585"/>
          </a:xfrm>
          <a:prstGeom prst="rect">
            <a:avLst/>
          </a:prstGeom>
        </p:spPr>
      </p:pic>
      <p:grpSp>
        <p:nvGrpSpPr>
          <p:cNvPr id="27" name="Group 26">
            <a:extLst>
              <a:ext uri="{FF2B5EF4-FFF2-40B4-BE49-F238E27FC236}">
                <a16:creationId xmlns:a16="http://schemas.microsoft.com/office/drawing/2014/main" id="{A0B0EA74-5552-1F9F-8903-51F4D0A11262}"/>
              </a:ext>
            </a:extLst>
          </p:cNvPr>
          <p:cNvGrpSpPr/>
          <p:nvPr/>
        </p:nvGrpSpPr>
        <p:grpSpPr>
          <a:xfrm>
            <a:off x="7734300" y="2490967"/>
            <a:ext cx="2571749" cy="3058463"/>
            <a:chOff x="1004512" y="1617391"/>
            <a:chExt cx="1786313" cy="2297130"/>
          </a:xfrm>
        </p:grpSpPr>
        <p:pic>
          <p:nvPicPr>
            <p:cNvPr id="28" name="Picture 27" descr="A blue circle with a white letter r&#10;&#10;Description automatically generated">
              <a:extLst>
                <a:ext uri="{FF2B5EF4-FFF2-40B4-BE49-F238E27FC236}">
                  <a16:creationId xmlns:a16="http://schemas.microsoft.com/office/drawing/2014/main" id="{0ABB297D-49CD-C3A7-B6D9-F9DC98EC8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512" y="1617391"/>
              <a:ext cx="1786313" cy="1787754"/>
            </a:xfrm>
            <a:prstGeom prst="rect">
              <a:avLst/>
            </a:prstGeom>
          </p:spPr>
        </p:pic>
        <p:sp>
          <p:nvSpPr>
            <p:cNvPr id="29" name="TextBox 28">
              <a:extLst>
                <a:ext uri="{FF2B5EF4-FFF2-40B4-BE49-F238E27FC236}">
                  <a16:creationId xmlns:a16="http://schemas.microsoft.com/office/drawing/2014/main" id="{5B91053E-EECC-40DA-932E-2E9837262BBD}"/>
                </a:ext>
              </a:extLst>
            </p:cNvPr>
            <p:cNvSpPr txBox="1"/>
            <p:nvPr/>
          </p:nvSpPr>
          <p:spPr>
            <a:xfrm>
              <a:off x="1270554" y="3452856"/>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RStudio </a:t>
              </a:r>
            </a:p>
          </p:txBody>
        </p:sp>
      </p:grpSp>
    </p:spTree>
    <p:extLst>
      <p:ext uri="{BB962C8B-B14F-4D97-AF65-F5344CB8AC3E}">
        <p14:creationId xmlns:p14="http://schemas.microsoft.com/office/powerpoint/2010/main" val="320769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B3D2-D345-A01B-DB68-482F40CE9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E407C-50AD-ACB4-9711-C373F982249A}"/>
              </a:ext>
            </a:extLst>
          </p:cNvPr>
          <p:cNvSpPr>
            <a:spLocks noGrp="1"/>
          </p:cNvSpPr>
          <p:nvPr>
            <p:ph type="title"/>
          </p:nvPr>
        </p:nvSpPr>
        <p:spPr>
          <a:xfrm>
            <a:off x="457201" y="43511"/>
            <a:ext cx="10515600" cy="1325563"/>
          </a:xfrm>
        </p:spPr>
        <p:txBody>
          <a:bodyPr/>
          <a:lstStyle/>
          <a:p>
            <a:r>
              <a:rPr lang="en-US" dirty="0"/>
              <a:t>On its own, the R language is useless to you</a:t>
            </a:r>
          </a:p>
        </p:txBody>
      </p:sp>
      <p:sp>
        <p:nvSpPr>
          <p:cNvPr id="4" name="Slide Number Placeholder 3">
            <a:extLst>
              <a:ext uri="{FF2B5EF4-FFF2-40B4-BE49-F238E27FC236}">
                <a16:creationId xmlns:a16="http://schemas.microsoft.com/office/drawing/2014/main" id="{E34989D6-0713-A412-A1A3-42998B6F9C4A}"/>
              </a:ext>
            </a:extLst>
          </p:cNvPr>
          <p:cNvSpPr>
            <a:spLocks noGrp="1"/>
          </p:cNvSpPr>
          <p:nvPr>
            <p:ph type="sldNum" sz="quarter" idx="12"/>
          </p:nvPr>
        </p:nvSpPr>
        <p:spPr/>
        <p:txBody>
          <a:bodyPr/>
          <a:lstStyle/>
          <a:p>
            <a:fld id="{6D95AE55-B5F4-483D-AEFF-E8059F5502F5}" type="slidenum">
              <a:rPr lang="en-US" smtClean="0"/>
              <a:t>4</a:t>
            </a:fld>
            <a:endParaRPr lang="en-US" dirty="0"/>
          </a:p>
        </p:txBody>
      </p:sp>
      <p:pic>
        <p:nvPicPr>
          <p:cNvPr id="8" name="Picture 7" descr="Text&#10;&#10;AI-generated content may be incorrect.">
            <a:extLst>
              <a:ext uri="{FF2B5EF4-FFF2-40B4-BE49-F238E27FC236}">
                <a16:creationId xmlns:a16="http://schemas.microsoft.com/office/drawing/2014/main" id="{DC8DD3E8-37C6-DF04-61F4-838574FE4FCC}"/>
              </a:ext>
            </a:extLst>
          </p:cNvPr>
          <p:cNvPicPr>
            <a:picLocks noChangeAspect="1"/>
          </p:cNvPicPr>
          <p:nvPr/>
        </p:nvPicPr>
        <p:blipFill>
          <a:blip r:embed="rId3"/>
          <a:stretch>
            <a:fillRect/>
          </a:stretch>
        </p:blipFill>
        <p:spPr>
          <a:xfrm>
            <a:off x="838200" y="1009228"/>
            <a:ext cx="9597176" cy="5347122"/>
          </a:xfrm>
          <a:prstGeom prst="rect">
            <a:avLst/>
          </a:prstGeom>
        </p:spPr>
      </p:pic>
    </p:spTree>
    <p:extLst>
      <p:ext uri="{BB962C8B-B14F-4D97-AF65-F5344CB8AC3E}">
        <p14:creationId xmlns:p14="http://schemas.microsoft.com/office/powerpoint/2010/main" val="34702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7FBE-E86B-B452-B38A-732B38755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59330-2519-E5F0-82D3-278F70786520}"/>
              </a:ext>
            </a:extLst>
          </p:cNvPr>
          <p:cNvSpPr>
            <a:spLocks noGrp="1"/>
          </p:cNvSpPr>
          <p:nvPr>
            <p:ph type="title"/>
          </p:nvPr>
        </p:nvSpPr>
        <p:spPr>
          <a:xfrm>
            <a:off x="457201" y="43511"/>
            <a:ext cx="10515600" cy="1325563"/>
          </a:xfrm>
        </p:spPr>
        <p:txBody>
          <a:bodyPr/>
          <a:lstStyle/>
          <a:p>
            <a:r>
              <a:rPr lang="en-US" dirty="0"/>
              <a:t>How R studio works as an IDE</a:t>
            </a:r>
          </a:p>
        </p:txBody>
      </p:sp>
      <p:sp>
        <p:nvSpPr>
          <p:cNvPr id="4" name="Slide Number Placeholder 3">
            <a:extLst>
              <a:ext uri="{FF2B5EF4-FFF2-40B4-BE49-F238E27FC236}">
                <a16:creationId xmlns:a16="http://schemas.microsoft.com/office/drawing/2014/main" id="{12A7CD13-4B19-4793-410A-D0CC6A7914FD}"/>
              </a:ext>
            </a:extLst>
          </p:cNvPr>
          <p:cNvSpPr>
            <a:spLocks noGrp="1"/>
          </p:cNvSpPr>
          <p:nvPr>
            <p:ph type="sldNum" sz="quarter" idx="12"/>
          </p:nvPr>
        </p:nvSpPr>
        <p:spPr/>
        <p:txBody>
          <a:bodyPr/>
          <a:lstStyle/>
          <a:p>
            <a:fld id="{6D95AE55-B5F4-483D-AEFF-E8059F5502F5}" type="slidenum">
              <a:rPr lang="en-US" smtClean="0"/>
              <a:t>5</a:t>
            </a:fld>
            <a:endParaRPr lang="en-US" dirty="0"/>
          </a:p>
        </p:txBody>
      </p:sp>
      <p:pic>
        <p:nvPicPr>
          <p:cNvPr id="3" name="Picture 2" descr="A blue and grey logo&#10;&#10;Description automatically generated">
            <a:extLst>
              <a:ext uri="{FF2B5EF4-FFF2-40B4-BE49-F238E27FC236}">
                <a16:creationId xmlns:a16="http://schemas.microsoft.com/office/drawing/2014/main" id="{87E97C18-B7AF-666E-F3FF-F2D582FD2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50" y="3039707"/>
            <a:ext cx="983827" cy="778585"/>
          </a:xfrm>
          <a:prstGeom prst="rect">
            <a:avLst/>
          </a:prstGeom>
        </p:spPr>
      </p:pic>
      <p:cxnSp>
        <p:nvCxnSpPr>
          <p:cNvPr id="6" name="Straight Arrow Connector 5">
            <a:extLst>
              <a:ext uri="{FF2B5EF4-FFF2-40B4-BE49-F238E27FC236}">
                <a16:creationId xmlns:a16="http://schemas.microsoft.com/office/drawing/2014/main" id="{F8AA7101-F63A-7F32-BF7F-7DC58789F88A}"/>
              </a:ext>
            </a:extLst>
          </p:cNvPr>
          <p:cNvCxnSpPr/>
          <p:nvPr/>
        </p:nvCxnSpPr>
        <p:spPr>
          <a:xfrm>
            <a:off x="2152650" y="3467099"/>
            <a:ext cx="2228850" cy="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descr="A blue circle with a white letter r&#10;&#10;Description automatically generated">
            <a:extLst>
              <a:ext uri="{FF2B5EF4-FFF2-40B4-BE49-F238E27FC236}">
                <a16:creationId xmlns:a16="http://schemas.microsoft.com/office/drawing/2014/main" id="{1C4CFC71-8F12-49C5-AE10-96BB8445A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5726" y="2333480"/>
            <a:ext cx="2571749" cy="2380266"/>
          </a:xfrm>
          <a:prstGeom prst="rect">
            <a:avLst/>
          </a:prstGeom>
        </p:spPr>
      </p:pic>
      <p:sp>
        <p:nvSpPr>
          <p:cNvPr id="11" name="TextBox 10">
            <a:extLst>
              <a:ext uri="{FF2B5EF4-FFF2-40B4-BE49-F238E27FC236}">
                <a16:creationId xmlns:a16="http://schemas.microsoft.com/office/drawing/2014/main" id="{A3CF5BB0-0B4C-9AFF-A1E4-0DEACF073FEB}"/>
              </a:ext>
            </a:extLst>
          </p:cNvPr>
          <p:cNvSpPr txBox="1"/>
          <p:nvPr/>
        </p:nvSpPr>
        <p:spPr>
          <a:xfrm>
            <a:off x="7639050" y="1085850"/>
            <a:ext cx="3105150" cy="523220"/>
          </a:xfrm>
          <a:prstGeom prst="rect">
            <a:avLst/>
          </a:prstGeom>
          <a:noFill/>
        </p:spPr>
        <p:txBody>
          <a:bodyPr wrap="square" rtlCol="0">
            <a:spAutoFit/>
          </a:bodyPr>
          <a:lstStyle/>
          <a:p>
            <a:r>
              <a:rPr lang="en-US" sz="2800" b="1" dirty="0"/>
              <a:t>Code Editor </a:t>
            </a:r>
          </a:p>
        </p:txBody>
      </p:sp>
      <p:sp>
        <p:nvSpPr>
          <p:cNvPr id="15" name="TextBox 14">
            <a:extLst>
              <a:ext uri="{FF2B5EF4-FFF2-40B4-BE49-F238E27FC236}">
                <a16:creationId xmlns:a16="http://schemas.microsoft.com/office/drawing/2014/main" id="{1172FC71-BE6A-64D9-9422-AD9E74FECEF8}"/>
              </a:ext>
            </a:extLst>
          </p:cNvPr>
          <p:cNvSpPr txBox="1"/>
          <p:nvPr/>
        </p:nvSpPr>
        <p:spPr>
          <a:xfrm>
            <a:off x="8429625" y="2071870"/>
            <a:ext cx="3105150" cy="523220"/>
          </a:xfrm>
          <a:prstGeom prst="rect">
            <a:avLst/>
          </a:prstGeom>
          <a:noFill/>
        </p:spPr>
        <p:txBody>
          <a:bodyPr wrap="square" rtlCol="0">
            <a:spAutoFit/>
          </a:bodyPr>
          <a:lstStyle/>
          <a:p>
            <a:r>
              <a:rPr lang="en-US" sz="2800" b="1" dirty="0"/>
              <a:t>Debugger</a:t>
            </a:r>
          </a:p>
        </p:txBody>
      </p:sp>
      <p:sp>
        <p:nvSpPr>
          <p:cNvPr id="16" name="TextBox 15">
            <a:extLst>
              <a:ext uri="{FF2B5EF4-FFF2-40B4-BE49-F238E27FC236}">
                <a16:creationId xmlns:a16="http://schemas.microsoft.com/office/drawing/2014/main" id="{9517E47D-3BB9-044B-E76C-5F1FA709EF77}"/>
              </a:ext>
            </a:extLst>
          </p:cNvPr>
          <p:cNvSpPr txBox="1"/>
          <p:nvPr/>
        </p:nvSpPr>
        <p:spPr>
          <a:xfrm>
            <a:off x="8696325" y="2897486"/>
            <a:ext cx="3400425" cy="523220"/>
          </a:xfrm>
          <a:prstGeom prst="rect">
            <a:avLst/>
          </a:prstGeom>
          <a:noFill/>
        </p:spPr>
        <p:txBody>
          <a:bodyPr wrap="square" rtlCol="0">
            <a:spAutoFit/>
          </a:bodyPr>
          <a:lstStyle/>
          <a:p>
            <a:r>
              <a:rPr lang="en-US" sz="2800" b="1" dirty="0"/>
              <a:t>Compiler/Interpreter</a:t>
            </a:r>
          </a:p>
        </p:txBody>
      </p:sp>
      <p:sp>
        <p:nvSpPr>
          <p:cNvPr id="17" name="TextBox 16">
            <a:extLst>
              <a:ext uri="{FF2B5EF4-FFF2-40B4-BE49-F238E27FC236}">
                <a16:creationId xmlns:a16="http://schemas.microsoft.com/office/drawing/2014/main" id="{02544205-674E-1C66-6810-160597BF4E82}"/>
              </a:ext>
            </a:extLst>
          </p:cNvPr>
          <p:cNvSpPr txBox="1"/>
          <p:nvPr/>
        </p:nvSpPr>
        <p:spPr>
          <a:xfrm>
            <a:off x="8577261" y="3905182"/>
            <a:ext cx="3105150" cy="523220"/>
          </a:xfrm>
          <a:prstGeom prst="rect">
            <a:avLst/>
          </a:prstGeom>
          <a:noFill/>
        </p:spPr>
        <p:txBody>
          <a:bodyPr wrap="square" rtlCol="0">
            <a:spAutoFit/>
          </a:bodyPr>
          <a:lstStyle/>
          <a:p>
            <a:r>
              <a:rPr lang="en-US" sz="2800" b="1" dirty="0"/>
              <a:t>Builder</a:t>
            </a:r>
          </a:p>
        </p:txBody>
      </p:sp>
      <p:sp>
        <p:nvSpPr>
          <p:cNvPr id="19" name="TextBox 18">
            <a:extLst>
              <a:ext uri="{FF2B5EF4-FFF2-40B4-BE49-F238E27FC236}">
                <a16:creationId xmlns:a16="http://schemas.microsoft.com/office/drawing/2014/main" id="{0FB3F220-8029-ECC3-708D-E820F206BD48}"/>
              </a:ext>
            </a:extLst>
          </p:cNvPr>
          <p:cNvSpPr txBox="1"/>
          <p:nvPr/>
        </p:nvSpPr>
        <p:spPr>
          <a:xfrm>
            <a:off x="7639050" y="4912878"/>
            <a:ext cx="3105150" cy="523220"/>
          </a:xfrm>
          <a:prstGeom prst="rect">
            <a:avLst/>
          </a:prstGeom>
          <a:noFill/>
        </p:spPr>
        <p:txBody>
          <a:bodyPr wrap="square" rtlCol="0">
            <a:spAutoFit/>
          </a:bodyPr>
          <a:lstStyle/>
          <a:p>
            <a:r>
              <a:rPr lang="en-US" sz="2800" b="1" dirty="0"/>
              <a:t>Version Control </a:t>
            </a:r>
          </a:p>
        </p:txBody>
      </p:sp>
      <p:cxnSp>
        <p:nvCxnSpPr>
          <p:cNvPr id="21" name="Straight Arrow Connector 20">
            <a:extLst>
              <a:ext uri="{FF2B5EF4-FFF2-40B4-BE49-F238E27FC236}">
                <a16:creationId xmlns:a16="http://schemas.microsoft.com/office/drawing/2014/main" id="{E94038DC-6149-53AF-5FB1-071AE5682C61}"/>
              </a:ext>
            </a:extLst>
          </p:cNvPr>
          <p:cNvCxnSpPr/>
          <p:nvPr/>
        </p:nvCxnSpPr>
        <p:spPr>
          <a:xfrm flipH="1" flipV="1">
            <a:off x="7124700" y="4428402"/>
            <a:ext cx="514350" cy="4844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BAF9F8-3652-8F28-5D7A-C8B5442DCAD2}"/>
              </a:ext>
            </a:extLst>
          </p:cNvPr>
          <p:cNvCxnSpPr>
            <a:cxnSpLocks/>
          </p:cNvCxnSpPr>
          <p:nvPr/>
        </p:nvCxnSpPr>
        <p:spPr>
          <a:xfrm flipH="1" flipV="1">
            <a:off x="7497550" y="3703992"/>
            <a:ext cx="932075" cy="462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FF54E0E-A33D-5E9F-1DAB-819CEA99FBF8}"/>
              </a:ext>
            </a:extLst>
          </p:cNvPr>
          <p:cNvCxnSpPr>
            <a:cxnSpLocks/>
          </p:cNvCxnSpPr>
          <p:nvPr/>
        </p:nvCxnSpPr>
        <p:spPr>
          <a:xfrm flipH="1">
            <a:off x="7497550" y="3088711"/>
            <a:ext cx="1079711" cy="172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8D5EA5-66B3-3E5A-AF40-8F5D462F0098}"/>
              </a:ext>
            </a:extLst>
          </p:cNvPr>
          <p:cNvCxnSpPr>
            <a:cxnSpLocks/>
            <a:stCxn id="15" idx="1"/>
          </p:cNvCxnSpPr>
          <p:nvPr/>
        </p:nvCxnSpPr>
        <p:spPr>
          <a:xfrm flipH="1">
            <a:off x="7244132" y="2333480"/>
            <a:ext cx="1185493" cy="303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E705F4-4657-DE8C-4160-C62EB6606671}"/>
              </a:ext>
            </a:extLst>
          </p:cNvPr>
          <p:cNvCxnSpPr>
            <a:cxnSpLocks/>
          </p:cNvCxnSpPr>
          <p:nvPr/>
        </p:nvCxnSpPr>
        <p:spPr>
          <a:xfrm flipH="1">
            <a:off x="6991350" y="1421902"/>
            <a:ext cx="647700" cy="9115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55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EBE7-BEF3-2D10-4594-F29C13426520}"/>
              </a:ext>
            </a:extLst>
          </p:cNvPr>
          <p:cNvSpPr>
            <a:spLocks noGrp="1"/>
          </p:cNvSpPr>
          <p:nvPr>
            <p:ph type="title"/>
          </p:nvPr>
        </p:nvSpPr>
        <p:spPr/>
        <p:txBody>
          <a:bodyPr/>
          <a:lstStyle/>
          <a:p>
            <a:r>
              <a:rPr lang="en-US" dirty="0"/>
              <a:t>RStudio is much better. USE IT!</a:t>
            </a:r>
          </a:p>
        </p:txBody>
      </p:sp>
      <p:sp>
        <p:nvSpPr>
          <p:cNvPr id="3" name="Content Placeholder 2">
            <a:extLst>
              <a:ext uri="{FF2B5EF4-FFF2-40B4-BE49-F238E27FC236}">
                <a16:creationId xmlns:a16="http://schemas.microsoft.com/office/drawing/2014/main" id="{A0274A2D-0EAF-5C67-07CB-18DE9DF45492}"/>
              </a:ext>
            </a:extLst>
          </p:cNvPr>
          <p:cNvSpPr>
            <a:spLocks noGrp="1"/>
          </p:cNvSpPr>
          <p:nvPr>
            <p:ph idx="1"/>
          </p:nvPr>
        </p:nvSpPr>
        <p:spPr>
          <a:xfrm>
            <a:off x="2808596" y="2068649"/>
            <a:ext cx="4139153" cy="1490097"/>
          </a:xfrm>
        </p:spPr>
        <p:txBody>
          <a:bodyPr>
            <a:normAutofit/>
          </a:bodyPr>
          <a:lstStyle/>
          <a:p>
            <a:pPr marL="0" indent="0">
              <a:buNone/>
            </a:pPr>
            <a:r>
              <a:rPr lang="en-US" dirty="0"/>
              <a:t>Open this</a:t>
            </a:r>
          </a:p>
          <a:p>
            <a:pPr marL="0" indent="0">
              <a:buNone/>
            </a:pPr>
            <a:r>
              <a:rPr lang="en-US" dirty="0"/>
              <a:t>        Not this </a:t>
            </a:r>
          </a:p>
        </p:txBody>
      </p:sp>
      <p:grpSp>
        <p:nvGrpSpPr>
          <p:cNvPr id="9" name="Group 8">
            <a:extLst>
              <a:ext uri="{FF2B5EF4-FFF2-40B4-BE49-F238E27FC236}">
                <a16:creationId xmlns:a16="http://schemas.microsoft.com/office/drawing/2014/main" id="{A0F43E94-C10C-6262-BD0C-DB4C6A618BFB}"/>
              </a:ext>
            </a:extLst>
          </p:cNvPr>
          <p:cNvGrpSpPr/>
          <p:nvPr/>
        </p:nvGrpSpPr>
        <p:grpSpPr>
          <a:xfrm>
            <a:off x="663425" y="1822188"/>
            <a:ext cx="1786313" cy="2297130"/>
            <a:chOff x="1004512" y="1617391"/>
            <a:chExt cx="1786313" cy="2297130"/>
          </a:xfrm>
        </p:grpSpPr>
        <p:pic>
          <p:nvPicPr>
            <p:cNvPr id="7" name="Picture 6" descr="A blue circle with a white letter r&#10;&#10;Description automatically generated">
              <a:extLst>
                <a:ext uri="{FF2B5EF4-FFF2-40B4-BE49-F238E27FC236}">
                  <a16:creationId xmlns:a16="http://schemas.microsoft.com/office/drawing/2014/main" id="{F6E4ED8B-03E0-CB9B-01F8-90F03E966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12" y="1617391"/>
              <a:ext cx="1786313" cy="1787754"/>
            </a:xfrm>
            <a:prstGeom prst="rect">
              <a:avLst/>
            </a:prstGeom>
          </p:spPr>
        </p:pic>
        <p:sp>
          <p:nvSpPr>
            <p:cNvPr id="8" name="TextBox 7">
              <a:extLst>
                <a:ext uri="{FF2B5EF4-FFF2-40B4-BE49-F238E27FC236}">
                  <a16:creationId xmlns:a16="http://schemas.microsoft.com/office/drawing/2014/main" id="{E10458D2-7004-95CF-4E03-FCFFE3709515}"/>
                </a:ext>
              </a:extLst>
            </p:cNvPr>
            <p:cNvSpPr txBox="1"/>
            <p:nvPr/>
          </p:nvSpPr>
          <p:spPr>
            <a:xfrm>
              <a:off x="1270554" y="3452856"/>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RStudio </a:t>
              </a:r>
            </a:p>
          </p:txBody>
        </p:sp>
      </p:grpSp>
      <p:grpSp>
        <p:nvGrpSpPr>
          <p:cNvPr id="11" name="Group 10">
            <a:extLst>
              <a:ext uri="{FF2B5EF4-FFF2-40B4-BE49-F238E27FC236}">
                <a16:creationId xmlns:a16="http://schemas.microsoft.com/office/drawing/2014/main" id="{2308E0B9-3F6C-3A4D-C80B-F5DAB1948A68}"/>
              </a:ext>
            </a:extLst>
          </p:cNvPr>
          <p:cNvGrpSpPr/>
          <p:nvPr/>
        </p:nvGrpSpPr>
        <p:grpSpPr>
          <a:xfrm>
            <a:off x="5143665" y="1593777"/>
            <a:ext cx="2200359" cy="2189360"/>
            <a:chOff x="9508713" y="2114550"/>
            <a:chExt cx="2200359" cy="2189360"/>
          </a:xfrm>
        </p:grpSpPr>
        <p:pic>
          <p:nvPicPr>
            <p:cNvPr id="5" name="Picture 4" descr="A blue and grey logo&#10;&#10;Description automatically generated">
              <a:extLst>
                <a:ext uri="{FF2B5EF4-FFF2-40B4-BE49-F238E27FC236}">
                  <a16:creationId xmlns:a16="http://schemas.microsoft.com/office/drawing/2014/main" id="{49156C34-1671-8B43-04FF-991B05425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713" y="2114550"/>
              <a:ext cx="2200359" cy="1704975"/>
            </a:xfrm>
            <a:prstGeom prst="rect">
              <a:avLst/>
            </a:prstGeom>
          </p:spPr>
        </p:pic>
        <p:sp>
          <p:nvSpPr>
            <p:cNvPr id="10" name="TextBox 9">
              <a:extLst>
                <a:ext uri="{FF2B5EF4-FFF2-40B4-BE49-F238E27FC236}">
                  <a16:creationId xmlns:a16="http://schemas.microsoft.com/office/drawing/2014/main" id="{DB627BF8-8CC5-C431-B25D-D6899519F2DB}"/>
                </a:ext>
              </a:extLst>
            </p:cNvPr>
            <p:cNvSpPr txBox="1"/>
            <p:nvPr/>
          </p:nvSpPr>
          <p:spPr>
            <a:xfrm>
              <a:off x="10064288" y="3842245"/>
              <a:ext cx="1255827" cy="461665"/>
            </a:xfrm>
            <a:prstGeom prst="rect">
              <a:avLst/>
            </a:prstGeom>
            <a:noFill/>
          </p:spPr>
          <p:txBody>
            <a:bodyPr wrap="square" rtlCol="0">
              <a:spAutoFit/>
            </a:bodyPr>
            <a:lstStyle/>
            <a:p>
              <a:pPr algn="ctr"/>
              <a:r>
                <a:rPr lang="en-US" sz="2400" b="1" dirty="0">
                  <a:effectLst>
                    <a:outerShdw blurRad="50800" dist="38100" dir="2700000" algn="tl" rotWithShape="0">
                      <a:prstClr val="black">
                        <a:alpha val="40000"/>
                      </a:prstClr>
                    </a:outerShdw>
                  </a:effectLst>
                </a:rPr>
                <a:t>R 4.4.3</a:t>
              </a:r>
            </a:p>
          </p:txBody>
        </p:sp>
      </p:grpSp>
      <p:cxnSp>
        <p:nvCxnSpPr>
          <p:cNvPr id="12" name="Straight Connector 11">
            <a:extLst>
              <a:ext uri="{FF2B5EF4-FFF2-40B4-BE49-F238E27FC236}">
                <a16:creationId xmlns:a16="http://schemas.microsoft.com/office/drawing/2014/main" id="{DDDE8EE2-0535-A5C0-2BA4-CA1D6F2FB9FC}"/>
              </a:ext>
            </a:extLst>
          </p:cNvPr>
          <p:cNvCxnSpPr/>
          <p:nvPr/>
        </p:nvCxnSpPr>
        <p:spPr>
          <a:xfrm>
            <a:off x="1299410" y="5688534"/>
            <a:ext cx="4292867" cy="0"/>
          </a:xfrm>
          <a:prstGeom prst="line">
            <a:avLst/>
          </a:prstGeom>
          <a:ln>
            <a:solidFill>
              <a:srgbClr val="A758FB"/>
            </a:solidFill>
          </a:ln>
          <a:effectLst>
            <a:glow rad="63500">
              <a:srgbClr val="A758FB">
                <a:alpha val="40000"/>
              </a:srgb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00F25B-7AA6-BE0F-490D-14C7E41C76DF}"/>
              </a:ext>
            </a:extLst>
          </p:cNvPr>
          <p:cNvSpPr txBox="1"/>
          <p:nvPr/>
        </p:nvSpPr>
        <p:spPr>
          <a:xfrm>
            <a:off x="860639" y="4848724"/>
            <a:ext cx="6094428" cy="830997"/>
          </a:xfrm>
          <a:prstGeom prst="rect">
            <a:avLst/>
          </a:prstGeom>
          <a:noFill/>
        </p:spPr>
        <p:txBody>
          <a:bodyPr wrap="square">
            <a:spAutoFit/>
          </a:bodyPr>
          <a:lstStyle/>
          <a:p>
            <a:r>
              <a:rPr lang="en-US" sz="2400" dirty="0"/>
              <a:t>From now on, open RStudio</a:t>
            </a:r>
          </a:p>
          <a:p>
            <a:pPr lvl="1"/>
            <a:r>
              <a:rPr lang="en-US" sz="2400" dirty="0"/>
              <a:t>Easiest to double click the .</a:t>
            </a:r>
            <a:r>
              <a:rPr lang="en-US" sz="2400" dirty="0" err="1"/>
              <a:t>Rproj</a:t>
            </a:r>
            <a:r>
              <a:rPr lang="en-US" sz="2400" dirty="0"/>
              <a:t> file</a:t>
            </a:r>
          </a:p>
        </p:txBody>
      </p:sp>
      <p:sp>
        <p:nvSpPr>
          <p:cNvPr id="18" name="Arc 17">
            <a:extLst>
              <a:ext uri="{FF2B5EF4-FFF2-40B4-BE49-F238E27FC236}">
                <a16:creationId xmlns:a16="http://schemas.microsoft.com/office/drawing/2014/main" id="{CC0AFE90-AA66-CD36-7359-3B07F5878D22}"/>
              </a:ext>
            </a:extLst>
          </p:cNvPr>
          <p:cNvSpPr/>
          <p:nvPr/>
        </p:nvSpPr>
        <p:spPr>
          <a:xfrm>
            <a:off x="2185294" y="1642409"/>
            <a:ext cx="1590331" cy="852480"/>
          </a:xfrm>
          <a:prstGeom prst="arc">
            <a:avLst>
              <a:gd name="adj1" fmla="val 11092691"/>
              <a:gd name="adj2" fmla="val 0"/>
            </a:avLst>
          </a:prstGeom>
          <a:ln w="88900">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97CC0BB6-21AA-384F-D99B-09772AB19077}"/>
              </a:ext>
            </a:extLst>
          </p:cNvPr>
          <p:cNvSpPr/>
          <p:nvPr/>
        </p:nvSpPr>
        <p:spPr>
          <a:xfrm flipH="1" flipV="1">
            <a:off x="3978100" y="2680772"/>
            <a:ext cx="1590331" cy="617231"/>
          </a:xfrm>
          <a:prstGeom prst="arc">
            <a:avLst>
              <a:gd name="adj1" fmla="val 11092691"/>
              <a:gd name="adj2" fmla="val 0"/>
            </a:avLst>
          </a:prstGeom>
          <a:ln w="8890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DFB517B-2A21-FB99-6539-BCC36624B5B2}"/>
              </a:ext>
            </a:extLst>
          </p:cNvPr>
          <p:cNvSpPr txBox="1"/>
          <p:nvPr/>
        </p:nvSpPr>
        <p:spPr>
          <a:xfrm>
            <a:off x="8081090" y="1802222"/>
            <a:ext cx="3863259" cy="1384995"/>
          </a:xfrm>
          <a:prstGeom prst="rect">
            <a:avLst/>
          </a:prstGeom>
          <a:noFill/>
          <a:ln>
            <a:solidFill>
              <a:schemeClr val="tx1"/>
            </a:solidFill>
          </a:ln>
        </p:spPr>
        <p:txBody>
          <a:bodyPr wrap="square" rtlCol="0">
            <a:spAutoFit/>
          </a:bodyPr>
          <a:lstStyle/>
          <a:p>
            <a:r>
              <a:rPr lang="en-US" sz="2800" dirty="0"/>
              <a:t>Going forward, when we say “Open R”, this will mean RStudio</a:t>
            </a:r>
          </a:p>
        </p:txBody>
      </p:sp>
    </p:spTree>
    <p:extLst>
      <p:ext uri="{BB962C8B-B14F-4D97-AF65-F5344CB8AC3E}">
        <p14:creationId xmlns:p14="http://schemas.microsoft.com/office/powerpoint/2010/main" val="2200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C3818-F8FD-45EF-BBA7-CB82AF6DED03}"/>
              </a:ext>
            </a:extLst>
          </p:cNvPr>
          <p:cNvSpPr>
            <a:spLocks noGrp="1"/>
          </p:cNvSpPr>
          <p:nvPr>
            <p:ph type="title"/>
          </p:nvPr>
        </p:nvSpPr>
        <p:spPr/>
        <p:txBody>
          <a:bodyPr/>
          <a:lstStyle/>
          <a:p>
            <a:r>
              <a:rPr lang="en-US" dirty="0"/>
              <a:t>RStudio</a:t>
            </a:r>
          </a:p>
        </p:txBody>
      </p:sp>
      <p:sp>
        <p:nvSpPr>
          <p:cNvPr id="3" name="Content Placeholder 2">
            <a:extLst>
              <a:ext uri="{FF2B5EF4-FFF2-40B4-BE49-F238E27FC236}">
                <a16:creationId xmlns:a16="http://schemas.microsoft.com/office/drawing/2014/main" id="{06E70453-8E3A-4448-8EA7-4D6F6DA329AF}"/>
              </a:ext>
            </a:extLst>
          </p:cNvPr>
          <p:cNvSpPr>
            <a:spLocks noGrp="1"/>
          </p:cNvSpPr>
          <p:nvPr>
            <p:ph idx="1"/>
          </p:nvPr>
        </p:nvSpPr>
        <p:spPr>
          <a:xfrm>
            <a:off x="350874" y="1825625"/>
            <a:ext cx="5954234" cy="4755928"/>
          </a:xfrm>
        </p:spPr>
        <p:txBody>
          <a:bodyPr>
            <a:normAutofit/>
          </a:bodyPr>
          <a:lstStyle/>
          <a:p>
            <a:pPr marL="0" indent="0">
              <a:buNone/>
            </a:pPr>
            <a:r>
              <a:rPr lang="en-US" dirty="0"/>
              <a:t>You’ll see 4 panes. By default, they are: </a:t>
            </a:r>
          </a:p>
          <a:p>
            <a:pPr>
              <a:buFontTx/>
              <a:buChar char="-"/>
            </a:pPr>
            <a:r>
              <a:rPr lang="en-US" b="1" i="1" dirty="0"/>
              <a:t>Script editor</a:t>
            </a:r>
            <a:r>
              <a:rPr lang="en-US" dirty="0"/>
              <a:t> in top left where you can write code before evaluating it, </a:t>
            </a:r>
          </a:p>
          <a:p>
            <a:pPr>
              <a:buFontTx/>
              <a:buChar char="-"/>
            </a:pPr>
            <a:r>
              <a:rPr lang="en-US" b="1" i="1" dirty="0"/>
              <a:t>Console</a:t>
            </a:r>
            <a:r>
              <a:rPr lang="en-US" dirty="0"/>
              <a:t> in bottom left where code is evaluated and output is seen,</a:t>
            </a:r>
          </a:p>
          <a:p>
            <a:pPr>
              <a:buFontTx/>
              <a:buChar char="-"/>
            </a:pPr>
            <a:r>
              <a:rPr lang="en-US" b="1" i="1" dirty="0"/>
              <a:t>Environment</a:t>
            </a:r>
            <a:r>
              <a:rPr lang="en-US" dirty="0"/>
              <a:t> in top right shows  variables/</a:t>
            </a:r>
            <a:r>
              <a:rPr lang="en-US" dirty="0" err="1"/>
              <a:t>dataframes</a:t>
            </a:r>
            <a:r>
              <a:rPr lang="en-US" dirty="0"/>
              <a:t> (click on them to open and view!),</a:t>
            </a:r>
          </a:p>
          <a:p>
            <a:pPr>
              <a:buFontTx/>
              <a:buChar char="-"/>
            </a:pPr>
            <a:r>
              <a:rPr lang="en-US" b="1" i="1" dirty="0"/>
              <a:t>Plot/Help </a:t>
            </a:r>
            <a:r>
              <a:rPr lang="en-US" dirty="0"/>
              <a:t>area in bottom right. </a:t>
            </a:r>
          </a:p>
          <a:p>
            <a:endParaRPr lang="en-US" dirty="0"/>
          </a:p>
        </p:txBody>
      </p:sp>
      <p:sp>
        <p:nvSpPr>
          <p:cNvPr id="4" name="Slide Number Placeholder 3">
            <a:extLst>
              <a:ext uri="{FF2B5EF4-FFF2-40B4-BE49-F238E27FC236}">
                <a16:creationId xmlns:a16="http://schemas.microsoft.com/office/drawing/2014/main" id="{62B8A37B-AF31-4F6E-8C57-735CB0C08AC8}"/>
              </a:ext>
            </a:extLst>
          </p:cNvPr>
          <p:cNvSpPr>
            <a:spLocks noGrp="1"/>
          </p:cNvSpPr>
          <p:nvPr>
            <p:ph type="sldNum" sz="quarter" idx="12"/>
          </p:nvPr>
        </p:nvSpPr>
        <p:spPr/>
        <p:txBody>
          <a:bodyPr/>
          <a:lstStyle/>
          <a:p>
            <a:fld id="{6D95AE55-B5F4-483D-AEFF-E8059F5502F5}" type="slidenum">
              <a:rPr lang="en-US" smtClean="0"/>
              <a:t>7</a:t>
            </a:fld>
            <a:endParaRPr lang="en-US"/>
          </a:p>
        </p:txBody>
      </p:sp>
      <p:pic>
        <p:nvPicPr>
          <p:cNvPr id="1026" name="Picture 2">
            <a:extLst>
              <a:ext uri="{FF2B5EF4-FFF2-40B4-BE49-F238E27FC236}">
                <a16:creationId xmlns:a16="http://schemas.microsoft.com/office/drawing/2014/main" id="{F4504242-8FE8-490D-9048-34E7D44E6F9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56706" y="1690688"/>
            <a:ext cx="5823933" cy="37858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111E0C-93F6-40A2-AAE0-35A7B116D6E5}"/>
              </a:ext>
            </a:extLst>
          </p:cNvPr>
          <p:cNvSpPr txBox="1"/>
          <p:nvPr/>
        </p:nvSpPr>
        <p:spPr>
          <a:xfrm>
            <a:off x="6676103" y="5624052"/>
            <a:ext cx="5014452" cy="523220"/>
          </a:xfrm>
          <a:prstGeom prst="rect">
            <a:avLst/>
          </a:prstGeom>
          <a:noFill/>
        </p:spPr>
        <p:txBody>
          <a:bodyPr wrap="square" rtlCol="0">
            <a:spAutoFit/>
          </a:bodyPr>
          <a:lstStyle/>
          <a:p>
            <a:r>
              <a:rPr lang="en-US" sz="1400" dirty="0"/>
              <a:t>gif: https://www.pipinghotdata.com/posts/2020-09-07-introducing-the-rstudio-ide-and-r-markdown/</a:t>
            </a:r>
          </a:p>
        </p:txBody>
      </p:sp>
    </p:spTree>
    <p:extLst>
      <p:ext uri="{BB962C8B-B14F-4D97-AF65-F5344CB8AC3E}">
        <p14:creationId xmlns:p14="http://schemas.microsoft.com/office/powerpoint/2010/main" val="71105227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ED3643-8419-44EF-878F-2D3A393E6158}"/>
              </a:ext>
            </a:extLst>
          </p:cNvPr>
          <p:cNvSpPr>
            <a:spLocks noGrp="1"/>
          </p:cNvSpPr>
          <p:nvPr>
            <p:ph type="sldNum" sz="quarter" idx="12"/>
          </p:nvPr>
        </p:nvSpPr>
        <p:spPr/>
        <p:txBody>
          <a:bodyPr/>
          <a:lstStyle/>
          <a:p>
            <a:fld id="{6D95AE55-B5F4-483D-AEFF-E8059F5502F5}" type="slidenum">
              <a:rPr lang="en-US" smtClean="0"/>
              <a:t>8</a:t>
            </a:fld>
            <a:endParaRPr lang="en-US"/>
          </a:p>
        </p:txBody>
      </p:sp>
      <p:sp>
        <p:nvSpPr>
          <p:cNvPr id="3" name="Slide Number Placeholder 3">
            <a:extLst>
              <a:ext uri="{FF2B5EF4-FFF2-40B4-BE49-F238E27FC236}">
                <a16:creationId xmlns:a16="http://schemas.microsoft.com/office/drawing/2014/main" id="{F9286A63-A4AB-4479-84F2-D50F530F7F9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95AE55-B5F4-483D-AEFF-E8059F5502F5}" type="slidenum">
              <a:rPr lang="en-US" smtClean="0"/>
              <a:pPr/>
              <a:t>8</a:t>
            </a:fld>
            <a:endParaRPr lang="en-US"/>
          </a:p>
        </p:txBody>
      </p:sp>
      <p:pic>
        <p:nvPicPr>
          <p:cNvPr id="4" name="Picture 3">
            <a:extLst>
              <a:ext uri="{FF2B5EF4-FFF2-40B4-BE49-F238E27FC236}">
                <a16:creationId xmlns:a16="http://schemas.microsoft.com/office/drawing/2014/main" id="{D1143574-92F8-43BF-8A3A-FA2947850D0A}"/>
              </a:ext>
            </a:extLst>
          </p:cNvPr>
          <p:cNvPicPr>
            <a:picLocks noChangeAspect="1"/>
          </p:cNvPicPr>
          <p:nvPr/>
        </p:nvPicPr>
        <p:blipFill>
          <a:blip r:embed="rId3"/>
          <a:stretch>
            <a:fillRect/>
          </a:stretch>
        </p:blipFill>
        <p:spPr>
          <a:xfrm>
            <a:off x="2435051" y="0"/>
            <a:ext cx="8035119" cy="6858000"/>
          </a:xfrm>
          <a:prstGeom prst="rect">
            <a:avLst/>
          </a:prstGeom>
        </p:spPr>
      </p:pic>
      <p:sp>
        <p:nvSpPr>
          <p:cNvPr id="5" name="Content Placeholder 2">
            <a:extLst>
              <a:ext uri="{FF2B5EF4-FFF2-40B4-BE49-F238E27FC236}">
                <a16:creationId xmlns:a16="http://schemas.microsoft.com/office/drawing/2014/main" id="{F49453E0-5C85-4A75-80DE-F414B36C8BCE}"/>
              </a:ext>
            </a:extLst>
          </p:cNvPr>
          <p:cNvSpPr txBox="1">
            <a:spLocks/>
          </p:cNvSpPr>
          <p:nvPr/>
        </p:nvSpPr>
        <p:spPr>
          <a:xfrm>
            <a:off x="83569" y="2317710"/>
            <a:ext cx="2458662" cy="208862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Line</a:t>
            </a:r>
            <a:r>
              <a:rPr lang="en-US" dirty="0"/>
              <a:t> – In script section each command has its own line. Lines must be complete bits of code otherwise they won’t evaluate (to wrap an incomplete chunk of code to the next line, it must end in a comma or something similar)</a:t>
            </a:r>
          </a:p>
        </p:txBody>
      </p:sp>
      <p:sp>
        <p:nvSpPr>
          <p:cNvPr id="6" name="Content Placeholder 2">
            <a:extLst>
              <a:ext uri="{FF2B5EF4-FFF2-40B4-BE49-F238E27FC236}">
                <a16:creationId xmlns:a16="http://schemas.microsoft.com/office/drawing/2014/main" id="{7CF68CC1-2BA5-4EE4-8477-DE1D45A8D052}"/>
              </a:ext>
            </a:extLst>
          </p:cNvPr>
          <p:cNvSpPr txBox="1">
            <a:spLocks/>
          </p:cNvSpPr>
          <p:nvPr/>
        </p:nvSpPr>
        <p:spPr>
          <a:xfrm>
            <a:off x="15932" y="4571154"/>
            <a:ext cx="2526299" cy="196680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Console</a:t>
            </a:r>
            <a:r>
              <a:rPr lang="en-US" dirty="0"/>
              <a:t> – The bottom part of the program where you can enter code to be run and where executed code is shown</a:t>
            </a:r>
          </a:p>
        </p:txBody>
      </p:sp>
      <p:sp>
        <p:nvSpPr>
          <p:cNvPr id="7" name="Content Placeholder 2">
            <a:extLst>
              <a:ext uri="{FF2B5EF4-FFF2-40B4-BE49-F238E27FC236}">
                <a16:creationId xmlns:a16="http://schemas.microsoft.com/office/drawing/2014/main" id="{0F1831F6-9007-4CBB-A57C-8B5565EC6FDE}"/>
              </a:ext>
            </a:extLst>
          </p:cNvPr>
          <p:cNvSpPr txBox="1">
            <a:spLocks/>
          </p:cNvSpPr>
          <p:nvPr/>
        </p:nvSpPr>
        <p:spPr>
          <a:xfrm>
            <a:off x="137159" y="146320"/>
            <a:ext cx="2297891" cy="214052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dirty="0"/>
              <a:t>Script</a:t>
            </a:r>
            <a:r>
              <a:rPr lang="en-US" dirty="0"/>
              <a:t> – A collection of lines of code saved to a file that can be run line by line, or all at once, usually the file extension is .R</a:t>
            </a:r>
          </a:p>
          <a:p>
            <a:pPr marL="288925" lvl="1"/>
            <a:r>
              <a:rPr lang="en-US" dirty="0"/>
              <a:t>If you want to save the code to use it again, you must save it in a script file</a:t>
            </a:r>
          </a:p>
        </p:txBody>
      </p:sp>
      <p:grpSp>
        <p:nvGrpSpPr>
          <p:cNvPr id="8" name="Group 7">
            <a:extLst>
              <a:ext uri="{FF2B5EF4-FFF2-40B4-BE49-F238E27FC236}">
                <a16:creationId xmlns:a16="http://schemas.microsoft.com/office/drawing/2014/main" id="{22C44CF0-DCDE-4EBE-96E8-1780F8521DF4}"/>
              </a:ext>
            </a:extLst>
          </p:cNvPr>
          <p:cNvGrpSpPr/>
          <p:nvPr/>
        </p:nvGrpSpPr>
        <p:grpSpPr>
          <a:xfrm>
            <a:off x="2542233" y="340556"/>
            <a:ext cx="4893547" cy="3515090"/>
            <a:chOff x="2542233" y="393719"/>
            <a:chExt cx="4893547" cy="3515090"/>
          </a:xfrm>
        </p:grpSpPr>
        <p:sp>
          <p:nvSpPr>
            <p:cNvPr id="9" name="Rectangle 8">
              <a:extLst>
                <a:ext uri="{FF2B5EF4-FFF2-40B4-BE49-F238E27FC236}">
                  <a16:creationId xmlns:a16="http://schemas.microsoft.com/office/drawing/2014/main" id="{1862E289-A500-478D-9CF3-2AC0BC1D01CF}"/>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A4D682-8E7E-47F3-A557-C78D9C785FD0}"/>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Script Editor</a:t>
              </a:r>
              <a:endParaRPr lang="en-US" b="1" dirty="0"/>
            </a:p>
          </p:txBody>
        </p:sp>
      </p:grpSp>
      <p:grpSp>
        <p:nvGrpSpPr>
          <p:cNvPr id="11" name="Group 10">
            <a:extLst>
              <a:ext uri="{FF2B5EF4-FFF2-40B4-BE49-F238E27FC236}">
                <a16:creationId xmlns:a16="http://schemas.microsoft.com/office/drawing/2014/main" id="{B7558BBC-C105-41CD-8FD6-41203D50C642}"/>
              </a:ext>
            </a:extLst>
          </p:cNvPr>
          <p:cNvGrpSpPr/>
          <p:nvPr/>
        </p:nvGrpSpPr>
        <p:grpSpPr>
          <a:xfrm>
            <a:off x="2542233" y="3611118"/>
            <a:ext cx="4893547" cy="3170682"/>
            <a:chOff x="2542233" y="393719"/>
            <a:chExt cx="4893547" cy="3515090"/>
          </a:xfrm>
        </p:grpSpPr>
        <p:sp>
          <p:nvSpPr>
            <p:cNvPr id="12" name="Rectangle 11">
              <a:extLst>
                <a:ext uri="{FF2B5EF4-FFF2-40B4-BE49-F238E27FC236}">
                  <a16:creationId xmlns:a16="http://schemas.microsoft.com/office/drawing/2014/main" id="{69270850-B37F-46D3-853C-85587F983AB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991666-CA2D-4F6E-A545-2FAA18B8012E}"/>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Console</a:t>
              </a:r>
              <a:endParaRPr lang="en-US" b="1" dirty="0"/>
            </a:p>
          </p:txBody>
        </p:sp>
      </p:grpSp>
      <p:pic>
        <p:nvPicPr>
          <p:cNvPr id="28" name="Picture 27">
            <a:extLst>
              <a:ext uri="{FF2B5EF4-FFF2-40B4-BE49-F238E27FC236}">
                <a16:creationId xmlns:a16="http://schemas.microsoft.com/office/drawing/2014/main" id="{064B7833-0D30-4E99-AF66-2EE90CCEE995}"/>
              </a:ext>
            </a:extLst>
          </p:cNvPr>
          <p:cNvPicPr>
            <a:picLocks noChangeAspect="1"/>
          </p:cNvPicPr>
          <p:nvPr/>
        </p:nvPicPr>
        <p:blipFill>
          <a:blip r:embed="rId4"/>
          <a:stretch>
            <a:fillRect/>
          </a:stretch>
        </p:blipFill>
        <p:spPr>
          <a:xfrm>
            <a:off x="7458494" y="3306012"/>
            <a:ext cx="2961745" cy="3415463"/>
          </a:xfrm>
          <a:prstGeom prst="rect">
            <a:avLst/>
          </a:prstGeom>
        </p:spPr>
      </p:pic>
      <p:cxnSp>
        <p:nvCxnSpPr>
          <p:cNvPr id="21" name="Straight Arrow Connector 20">
            <a:extLst>
              <a:ext uri="{FF2B5EF4-FFF2-40B4-BE49-F238E27FC236}">
                <a16:creationId xmlns:a16="http://schemas.microsoft.com/office/drawing/2014/main" id="{6EBB76AC-1D03-4D49-AB11-384052528ED2}"/>
              </a:ext>
            </a:extLst>
          </p:cNvPr>
          <p:cNvCxnSpPr>
            <a:cxnSpLocks/>
          </p:cNvCxnSpPr>
          <p:nvPr/>
        </p:nvCxnSpPr>
        <p:spPr>
          <a:xfrm>
            <a:off x="2444575" y="2795498"/>
            <a:ext cx="355252"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1CE2F4A-B438-4A6D-96DC-F5912B5130D8}"/>
              </a:ext>
            </a:extLst>
          </p:cNvPr>
          <p:cNvGrpSpPr/>
          <p:nvPr/>
        </p:nvGrpSpPr>
        <p:grpSpPr>
          <a:xfrm>
            <a:off x="7508426" y="341858"/>
            <a:ext cx="2961744" cy="2983204"/>
            <a:chOff x="2542233" y="393719"/>
            <a:chExt cx="4893547" cy="3515090"/>
          </a:xfrm>
        </p:grpSpPr>
        <p:sp>
          <p:nvSpPr>
            <p:cNvPr id="18" name="Rectangle 17">
              <a:extLst>
                <a:ext uri="{FF2B5EF4-FFF2-40B4-BE49-F238E27FC236}">
                  <a16:creationId xmlns:a16="http://schemas.microsoft.com/office/drawing/2014/main" id="{20505FA1-46DE-4264-91A5-0AF982DA9B11}"/>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E9CFFCA-FDCA-41FC-9810-F6339BDC531F}"/>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Environment</a:t>
              </a:r>
              <a:endParaRPr lang="en-US" b="1" dirty="0"/>
            </a:p>
          </p:txBody>
        </p:sp>
      </p:grpSp>
      <p:sp>
        <p:nvSpPr>
          <p:cNvPr id="22" name="Content Placeholder 2">
            <a:extLst>
              <a:ext uri="{FF2B5EF4-FFF2-40B4-BE49-F238E27FC236}">
                <a16:creationId xmlns:a16="http://schemas.microsoft.com/office/drawing/2014/main" id="{EABEA61D-8A99-46F6-8E54-E0CC73D5C30D}"/>
              </a:ext>
            </a:extLst>
          </p:cNvPr>
          <p:cNvSpPr txBox="1">
            <a:spLocks/>
          </p:cNvSpPr>
          <p:nvPr/>
        </p:nvSpPr>
        <p:spPr>
          <a:xfrm>
            <a:off x="10470170" y="596513"/>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Environment</a:t>
            </a:r>
            <a:r>
              <a:rPr lang="en-US" sz="1800" dirty="0"/>
              <a:t> – Shows all your variables.  If it’s a dataframe, it’s clickable</a:t>
            </a:r>
          </a:p>
        </p:txBody>
      </p:sp>
      <p:grpSp>
        <p:nvGrpSpPr>
          <p:cNvPr id="14" name="Group 13">
            <a:extLst>
              <a:ext uri="{FF2B5EF4-FFF2-40B4-BE49-F238E27FC236}">
                <a16:creationId xmlns:a16="http://schemas.microsoft.com/office/drawing/2014/main" id="{4231EF5D-E386-44E7-AC2D-20EA491B71D7}"/>
              </a:ext>
            </a:extLst>
          </p:cNvPr>
          <p:cNvGrpSpPr/>
          <p:nvPr/>
        </p:nvGrpSpPr>
        <p:grpSpPr>
          <a:xfrm>
            <a:off x="7435781" y="2852648"/>
            <a:ext cx="3034390" cy="3929152"/>
            <a:chOff x="2542233" y="393719"/>
            <a:chExt cx="4893547" cy="3515090"/>
          </a:xfrm>
        </p:grpSpPr>
        <p:sp>
          <p:nvSpPr>
            <p:cNvPr id="15" name="Rectangle 14">
              <a:extLst>
                <a:ext uri="{FF2B5EF4-FFF2-40B4-BE49-F238E27FC236}">
                  <a16:creationId xmlns:a16="http://schemas.microsoft.com/office/drawing/2014/main" id="{BC2146CB-BD78-42E6-A8F5-887DD777AF5D}"/>
                </a:ext>
              </a:extLst>
            </p:cNvPr>
            <p:cNvSpPr/>
            <p:nvPr/>
          </p:nvSpPr>
          <p:spPr>
            <a:xfrm>
              <a:off x="2542233" y="799307"/>
              <a:ext cx="4893547" cy="3109502"/>
            </a:xfrm>
            <a:prstGeom prst="rect">
              <a:avLst/>
            </a:prstGeom>
            <a:no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4ACD02-E376-41B8-BE14-CAFAC7E07FA9}"/>
                </a:ext>
              </a:extLst>
            </p:cNvPr>
            <p:cNvSpPr/>
            <p:nvPr/>
          </p:nvSpPr>
          <p:spPr>
            <a:xfrm>
              <a:off x="2542233" y="393719"/>
              <a:ext cx="4893547" cy="405588"/>
            </a:xfrm>
            <a:prstGeom prst="rect">
              <a:avLst/>
            </a:prstGeom>
            <a:solidFill>
              <a:srgbClr val="6D24A4"/>
            </a:solidFill>
            <a:ln w="76200">
              <a:solidFill>
                <a:srgbClr val="6D2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Plots / Help</a:t>
              </a:r>
              <a:endParaRPr lang="en-US" b="1" dirty="0"/>
            </a:p>
          </p:txBody>
        </p:sp>
      </p:grpSp>
      <p:sp>
        <p:nvSpPr>
          <p:cNvPr id="23" name="Content Placeholder 2">
            <a:extLst>
              <a:ext uri="{FF2B5EF4-FFF2-40B4-BE49-F238E27FC236}">
                <a16:creationId xmlns:a16="http://schemas.microsoft.com/office/drawing/2014/main" id="{E2FA668E-4104-4411-BA12-FFBEF36F60CE}"/>
              </a:ext>
            </a:extLst>
          </p:cNvPr>
          <p:cNvSpPr txBox="1">
            <a:spLocks/>
          </p:cNvSpPr>
          <p:nvPr/>
        </p:nvSpPr>
        <p:spPr>
          <a:xfrm>
            <a:off x="10577352" y="3794042"/>
            <a:ext cx="1721830" cy="2088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dirty="0"/>
              <a:t>Plots</a:t>
            </a:r>
            <a:r>
              <a:rPr lang="en-US" sz="1800" dirty="0"/>
              <a:t> – Shows your recent plots.  </a:t>
            </a:r>
          </a:p>
          <a:p>
            <a:pPr marL="0" indent="0">
              <a:buNone/>
            </a:pPr>
            <a:endParaRPr lang="en-US" sz="1800" dirty="0"/>
          </a:p>
          <a:p>
            <a:pPr marL="0" indent="0">
              <a:buNone/>
            </a:pPr>
            <a:r>
              <a:rPr lang="en-US" sz="1800" b="1" i="1" dirty="0"/>
              <a:t>Help</a:t>
            </a:r>
            <a:r>
              <a:rPr lang="en-US" sz="1800" dirty="0"/>
              <a:t> – Access the help file for every function </a:t>
            </a:r>
          </a:p>
          <a:p>
            <a:pPr marL="0" indent="0">
              <a:buNone/>
            </a:pPr>
            <a:endParaRPr lang="en-US" sz="1800" dirty="0"/>
          </a:p>
        </p:txBody>
      </p:sp>
      <p:sp>
        <p:nvSpPr>
          <p:cNvPr id="20" name="TextBox 19">
            <a:extLst>
              <a:ext uri="{FF2B5EF4-FFF2-40B4-BE49-F238E27FC236}">
                <a16:creationId xmlns:a16="http://schemas.microsoft.com/office/drawing/2014/main" id="{7F19B036-11CB-448C-93EA-938CD05D0799}"/>
              </a:ext>
            </a:extLst>
          </p:cNvPr>
          <p:cNvSpPr txBox="1"/>
          <p:nvPr/>
        </p:nvSpPr>
        <p:spPr>
          <a:xfrm>
            <a:off x="10513722" y="2079874"/>
            <a:ext cx="1594709" cy="1477328"/>
          </a:xfrm>
          <a:prstGeom prst="rect">
            <a:avLst/>
          </a:prstGeom>
          <a:noFill/>
        </p:spPr>
        <p:txBody>
          <a:bodyPr wrap="square" rtlCol="0">
            <a:spAutoFit/>
          </a:bodyPr>
          <a:lstStyle/>
          <a:p>
            <a:r>
              <a:rPr lang="en-US" b="1" i="1" dirty="0"/>
              <a:t>Project</a:t>
            </a:r>
            <a:r>
              <a:rPr lang="en-US" dirty="0"/>
              <a:t> – Shows which project you’re in. More on this later</a:t>
            </a:r>
          </a:p>
        </p:txBody>
      </p:sp>
      <p:grpSp>
        <p:nvGrpSpPr>
          <p:cNvPr id="25" name="Group 24">
            <a:extLst>
              <a:ext uri="{FF2B5EF4-FFF2-40B4-BE49-F238E27FC236}">
                <a16:creationId xmlns:a16="http://schemas.microsoft.com/office/drawing/2014/main" id="{19FF4825-382F-4627-AB0E-7D8245D73DE1}"/>
              </a:ext>
            </a:extLst>
          </p:cNvPr>
          <p:cNvGrpSpPr/>
          <p:nvPr/>
        </p:nvGrpSpPr>
        <p:grpSpPr>
          <a:xfrm rot="3876220">
            <a:off x="8865958" y="1439915"/>
            <a:ext cx="2267195" cy="567443"/>
            <a:chOff x="2615306" y="3880063"/>
            <a:chExt cx="1043246" cy="259822"/>
          </a:xfrm>
        </p:grpSpPr>
        <p:sp>
          <p:nvSpPr>
            <p:cNvPr id="26" name="Freeform: Shape 25">
              <a:extLst>
                <a:ext uri="{FF2B5EF4-FFF2-40B4-BE49-F238E27FC236}">
                  <a16:creationId xmlns:a16="http://schemas.microsoft.com/office/drawing/2014/main" id="{E9B322D8-4CB1-4FB5-8D9F-2A18BE5CDF46}"/>
                </a:ext>
              </a:extLst>
            </p:cNvPr>
            <p:cNvSpPr/>
            <p:nvPr/>
          </p:nvSpPr>
          <p:spPr>
            <a:xfrm>
              <a:off x="2682660" y="3931044"/>
              <a:ext cx="975892" cy="208841"/>
            </a:xfrm>
            <a:custGeom>
              <a:avLst/>
              <a:gdLst>
                <a:gd name="connsiteX0" fmla="*/ 0 w 3225521"/>
                <a:gd name="connsiteY0" fmla="*/ 0 h 1128876"/>
                <a:gd name="connsiteX1" fmla="*/ 1597688 w 3225521"/>
                <a:gd name="connsiteY1" fmla="*/ 954593 h 1128876"/>
                <a:gd name="connsiteX2" fmla="*/ 3225521 w 3225521"/>
                <a:gd name="connsiteY2" fmla="*/ 1125415 h 1128876"/>
                <a:gd name="connsiteX0" fmla="*/ 0 w 3225521"/>
                <a:gd name="connsiteY0" fmla="*/ 0 h 1125498"/>
                <a:gd name="connsiteX1" fmla="*/ 1684774 w 3225521"/>
                <a:gd name="connsiteY1" fmla="*/ 323222 h 1125498"/>
                <a:gd name="connsiteX2" fmla="*/ 3225521 w 3225521"/>
                <a:gd name="connsiteY2" fmla="*/ 1125415 h 1125498"/>
                <a:gd name="connsiteX0" fmla="*/ 0 w 2670349"/>
                <a:gd name="connsiteY0" fmla="*/ 0 h 376466"/>
                <a:gd name="connsiteX1" fmla="*/ 1684774 w 2670349"/>
                <a:gd name="connsiteY1" fmla="*/ 323222 h 376466"/>
                <a:gd name="connsiteX2" fmla="*/ 2670349 w 2670349"/>
                <a:gd name="connsiteY2" fmla="*/ 134815 h 376466"/>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319159"/>
                <a:gd name="connsiteX1" fmla="*/ 1107831 w 2670349"/>
                <a:gd name="connsiteY1" fmla="*/ 257908 h 319159"/>
                <a:gd name="connsiteX2" fmla="*/ 2670349 w 2670349"/>
                <a:gd name="connsiteY2" fmla="*/ 134815 h 319159"/>
                <a:gd name="connsiteX0" fmla="*/ 0 w 2670349"/>
                <a:gd name="connsiteY0" fmla="*/ 0 h 284580"/>
                <a:gd name="connsiteX1" fmla="*/ 1107831 w 2670349"/>
                <a:gd name="connsiteY1" fmla="*/ 257908 h 284580"/>
                <a:gd name="connsiteX2" fmla="*/ 2670349 w 2670349"/>
                <a:gd name="connsiteY2" fmla="*/ 134815 h 284580"/>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511885"/>
                <a:gd name="connsiteX1" fmla="*/ 1140488 w 2670349"/>
                <a:gd name="connsiteY1" fmla="*/ 497394 h 511885"/>
                <a:gd name="connsiteX2" fmla="*/ 2670349 w 2670349"/>
                <a:gd name="connsiteY2" fmla="*/ 134815 h 511885"/>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822116"/>
                <a:gd name="connsiteX1" fmla="*/ 1129602 w 2670349"/>
                <a:gd name="connsiteY1" fmla="*/ 813079 h 822116"/>
                <a:gd name="connsiteX2" fmla="*/ 2670349 w 2670349"/>
                <a:gd name="connsiteY2" fmla="*/ 134815 h 822116"/>
                <a:gd name="connsiteX0" fmla="*/ 0 w 2670349"/>
                <a:gd name="connsiteY0" fmla="*/ 0 h 438152"/>
                <a:gd name="connsiteX1" fmla="*/ 1238459 w 2670349"/>
                <a:gd name="connsiteY1" fmla="*/ 421193 h 438152"/>
                <a:gd name="connsiteX2" fmla="*/ 2670349 w 2670349"/>
                <a:gd name="connsiteY2" fmla="*/ 134815 h 438152"/>
                <a:gd name="connsiteX0" fmla="*/ 0 w 2670349"/>
                <a:gd name="connsiteY0" fmla="*/ 0 h 439421"/>
                <a:gd name="connsiteX1" fmla="*/ 1238459 w 2670349"/>
                <a:gd name="connsiteY1" fmla="*/ 421193 h 439421"/>
                <a:gd name="connsiteX2" fmla="*/ 2670349 w 2670349"/>
                <a:gd name="connsiteY2" fmla="*/ 134815 h 439421"/>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326953"/>
                <a:gd name="connsiteX1" fmla="*/ 1271116 w 2670349"/>
                <a:gd name="connsiteY1" fmla="*/ 301450 h 326953"/>
                <a:gd name="connsiteX2" fmla="*/ 2670349 w 2670349"/>
                <a:gd name="connsiteY2" fmla="*/ 134815 h 326953"/>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408305"/>
                <a:gd name="connsiteX1" fmla="*/ 1249344 w 2670349"/>
                <a:gd name="connsiteY1" fmla="*/ 388535 h 408305"/>
                <a:gd name="connsiteX2" fmla="*/ 2670349 w 2670349"/>
                <a:gd name="connsiteY2" fmla="*/ 134815 h 408305"/>
                <a:gd name="connsiteX0" fmla="*/ 0 w 2670349"/>
                <a:gd name="connsiteY0" fmla="*/ 0 h 388556"/>
                <a:gd name="connsiteX1" fmla="*/ 1249344 w 2670349"/>
                <a:gd name="connsiteY1" fmla="*/ 388535 h 388556"/>
                <a:gd name="connsiteX2" fmla="*/ 2670349 w 2670349"/>
                <a:gd name="connsiteY2" fmla="*/ 134815 h 388556"/>
                <a:gd name="connsiteX0" fmla="*/ 0 w 2693495"/>
                <a:gd name="connsiteY0" fmla="*/ 0 h 526825"/>
                <a:gd name="connsiteX1" fmla="*/ 1272490 w 2693495"/>
                <a:gd name="connsiteY1" fmla="*/ 526804 h 526825"/>
                <a:gd name="connsiteX2" fmla="*/ 2693495 w 2693495"/>
                <a:gd name="connsiteY2" fmla="*/ 273084 h 526825"/>
                <a:gd name="connsiteX0" fmla="*/ 0 w 2646746"/>
                <a:gd name="connsiteY0" fmla="*/ 0 h 495493"/>
                <a:gd name="connsiteX1" fmla="*/ 1225741 w 2646746"/>
                <a:gd name="connsiteY1" fmla="*/ 495472 h 495493"/>
                <a:gd name="connsiteX2" fmla="*/ 2646746 w 2646746"/>
                <a:gd name="connsiteY2" fmla="*/ 241752 h 495493"/>
              </a:gdLst>
              <a:ahLst/>
              <a:cxnLst>
                <a:cxn ang="0">
                  <a:pos x="connsiteX0" y="connsiteY0"/>
                </a:cxn>
                <a:cxn ang="0">
                  <a:pos x="connsiteX1" y="connsiteY1"/>
                </a:cxn>
                <a:cxn ang="0">
                  <a:pos x="connsiteX2" y="connsiteY2"/>
                </a:cxn>
              </a:cxnLst>
              <a:rect l="l" t="t" r="r" b="b"/>
              <a:pathLst>
                <a:path w="2646746" h="495493">
                  <a:moveTo>
                    <a:pt x="0" y="0"/>
                  </a:moveTo>
                  <a:cubicBezTo>
                    <a:pt x="40193" y="67826"/>
                    <a:pt x="165639" y="482074"/>
                    <a:pt x="1225741" y="495472"/>
                  </a:cubicBezTo>
                  <a:cubicBezTo>
                    <a:pt x="2449128" y="497984"/>
                    <a:pt x="2635023" y="282782"/>
                    <a:pt x="2646746" y="241752"/>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5B4D5139-ADAA-4718-9BCB-176717681ACC}"/>
                </a:ext>
              </a:extLst>
            </p:cNvPr>
            <p:cNvSpPr/>
            <p:nvPr/>
          </p:nvSpPr>
          <p:spPr>
            <a:xfrm rot="9178233" flipV="1">
              <a:off x="2615306" y="3880063"/>
              <a:ext cx="149989" cy="12394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6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2" grpId="0"/>
      <p:bldP spid="22" grpId="1"/>
      <p:bldP spid="23" grpId="0"/>
      <p:bldP spid="23" grpId="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7D95-A9BA-C7AB-6BFB-1EA4F01E287A}"/>
              </a:ext>
            </a:extLst>
          </p:cNvPr>
          <p:cNvSpPr>
            <a:spLocks noGrp="1"/>
          </p:cNvSpPr>
          <p:nvPr>
            <p:ph type="title"/>
          </p:nvPr>
        </p:nvSpPr>
        <p:spPr/>
        <p:txBody>
          <a:bodyPr/>
          <a:lstStyle/>
          <a:p>
            <a:r>
              <a:rPr lang="en-US" b="1" dirty="0"/>
              <a:t>RStudio Projects</a:t>
            </a:r>
          </a:p>
        </p:txBody>
      </p:sp>
      <p:sp>
        <p:nvSpPr>
          <p:cNvPr id="3" name="Content Placeholder 2">
            <a:extLst>
              <a:ext uri="{FF2B5EF4-FFF2-40B4-BE49-F238E27FC236}">
                <a16:creationId xmlns:a16="http://schemas.microsoft.com/office/drawing/2014/main" id="{7C7ED1D3-FA06-28BB-FC1A-B005A96E130E}"/>
              </a:ext>
            </a:extLst>
          </p:cNvPr>
          <p:cNvSpPr>
            <a:spLocks noGrp="1"/>
          </p:cNvSpPr>
          <p:nvPr>
            <p:ph idx="1"/>
          </p:nvPr>
        </p:nvSpPr>
        <p:spPr>
          <a:xfrm>
            <a:off x="467139" y="1825625"/>
            <a:ext cx="6042991" cy="4351338"/>
          </a:xfrm>
        </p:spPr>
        <p:txBody>
          <a:bodyPr/>
          <a:lstStyle/>
          <a:p>
            <a:r>
              <a:rPr lang="en-US" dirty="0"/>
              <a:t>We highly recommend using RStudio projects</a:t>
            </a:r>
          </a:p>
          <a:p>
            <a:r>
              <a:rPr lang="en-US" dirty="0"/>
              <a:t>To create a new project:</a:t>
            </a:r>
          </a:p>
          <a:p>
            <a:pPr lvl="1">
              <a:spcAft>
                <a:spcPts val="1200"/>
              </a:spcAft>
            </a:pPr>
            <a:r>
              <a:rPr lang="en-US" dirty="0"/>
              <a:t>Open RStudio. Click File -&gt; New Project</a:t>
            </a:r>
          </a:p>
          <a:p>
            <a:pPr lvl="1">
              <a:spcAft>
                <a:spcPts val="1200"/>
              </a:spcAft>
            </a:pPr>
            <a:r>
              <a:rPr lang="en-US" dirty="0"/>
              <a:t>New Directory (creates new folder you’ll move files to) or Existing Directory</a:t>
            </a:r>
          </a:p>
          <a:p>
            <a:pPr lvl="1">
              <a:spcAft>
                <a:spcPts val="1200"/>
              </a:spcAft>
            </a:pPr>
            <a:r>
              <a:rPr lang="en-US" dirty="0"/>
              <a:t>Click New Project</a:t>
            </a:r>
          </a:p>
          <a:p>
            <a:pPr lvl="1">
              <a:spcAft>
                <a:spcPts val="1200"/>
              </a:spcAft>
            </a:pPr>
            <a:r>
              <a:rPr lang="en-US" dirty="0"/>
              <a:t>Give descriptive name, choose where folder will be (can open in new window)</a:t>
            </a:r>
          </a:p>
          <a:p>
            <a:pPr lvl="1"/>
            <a:endParaRPr lang="en-US" dirty="0"/>
          </a:p>
        </p:txBody>
      </p:sp>
      <p:pic>
        <p:nvPicPr>
          <p:cNvPr id="5" name="Picture 4">
            <a:extLst>
              <a:ext uri="{FF2B5EF4-FFF2-40B4-BE49-F238E27FC236}">
                <a16:creationId xmlns:a16="http://schemas.microsoft.com/office/drawing/2014/main" id="{FBB1A3B9-9A2E-B176-3618-04A0C09D8713}"/>
              </a:ext>
            </a:extLst>
          </p:cNvPr>
          <p:cNvPicPr>
            <a:picLocks noChangeAspect="1"/>
          </p:cNvPicPr>
          <p:nvPr/>
        </p:nvPicPr>
        <p:blipFill rotWithShape="1">
          <a:blip r:embed="rId4"/>
          <a:srcRect l="1" t="415" r="373"/>
          <a:stretch/>
        </p:blipFill>
        <p:spPr>
          <a:xfrm>
            <a:off x="7387671" y="647384"/>
            <a:ext cx="4337188" cy="3118876"/>
          </a:xfrm>
          <a:prstGeom prst="rect">
            <a:avLst/>
          </a:prstGeom>
        </p:spPr>
      </p:pic>
      <p:pic>
        <p:nvPicPr>
          <p:cNvPr id="7" name="Picture 6">
            <a:extLst>
              <a:ext uri="{FF2B5EF4-FFF2-40B4-BE49-F238E27FC236}">
                <a16:creationId xmlns:a16="http://schemas.microsoft.com/office/drawing/2014/main" id="{0177041C-5BE2-A321-D6C2-6C0F29993D9A}"/>
              </a:ext>
            </a:extLst>
          </p:cNvPr>
          <p:cNvPicPr>
            <a:picLocks noChangeAspect="1"/>
          </p:cNvPicPr>
          <p:nvPr/>
        </p:nvPicPr>
        <p:blipFill rotWithShape="1">
          <a:blip r:embed="rId5"/>
          <a:srcRect t="688" r="456" b="575"/>
          <a:stretch/>
        </p:blipFill>
        <p:spPr>
          <a:xfrm>
            <a:off x="7387671" y="2076544"/>
            <a:ext cx="4337189" cy="3107750"/>
          </a:xfrm>
          <a:prstGeom prst="rect">
            <a:avLst/>
          </a:prstGeom>
        </p:spPr>
      </p:pic>
      <p:pic>
        <p:nvPicPr>
          <p:cNvPr id="9" name="Picture 8">
            <a:extLst>
              <a:ext uri="{FF2B5EF4-FFF2-40B4-BE49-F238E27FC236}">
                <a16:creationId xmlns:a16="http://schemas.microsoft.com/office/drawing/2014/main" id="{44081F89-270E-B319-C0EA-184F70D242A7}"/>
              </a:ext>
            </a:extLst>
          </p:cNvPr>
          <p:cNvPicPr>
            <a:picLocks noChangeAspect="1"/>
          </p:cNvPicPr>
          <p:nvPr/>
        </p:nvPicPr>
        <p:blipFill rotWithShape="1">
          <a:blip r:embed="rId6"/>
          <a:srcRect r="521"/>
          <a:stretch/>
        </p:blipFill>
        <p:spPr>
          <a:xfrm>
            <a:off x="7403144" y="3494577"/>
            <a:ext cx="4321715" cy="3107750"/>
          </a:xfrm>
          <a:prstGeom prst="rect">
            <a:avLst/>
          </a:prstGeom>
        </p:spPr>
      </p:pic>
      <p:sp>
        <p:nvSpPr>
          <p:cNvPr id="10" name="TextBox 9">
            <a:extLst>
              <a:ext uri="{FF2B5EF4-FFF2-40B4-BE49-F238E27FC236}">
                <a16:creationId xmlns:a16="http://schemas.microsoft.com/office/drawing/2014/main" id="{2C38E09B-53DB-C14B-6A00-0A0680F0D13A}"/>
              </a:ext>
            </a:extLst>
          </p:cNvPr>
          <p:cNvSpPr txBox="1"/>
          <p:nvPr/>
        </p:nvSpPr>
        <p:spPr>
          <a:xfrm>
            <a:off x="8467310" y="4353623"/>
            <a:ext cx="2886490" cy="261610"/>
          </a:xfrm>
          <a:prstGeom prst="rect">
            <a:avLst/>
          </a:prstGeom>
          <a:noFill/>
        </p:spPr>
        <p:txBody>
          <a:bodyPr wrap="square" rtlCol="0">
            <a:spAutoFit/>
          </a:bodyPr>
          <a:lstStyle/>
          <a:p>
            <a:r>
              <a:rPr lang="en-US" sz="1100" dirty="0"/>
              <a:t>gmu13_blackbear_harvest</a:t>
            </a:r>
          </a:p>
        </p:txBody>
      </p:sp>
      <p:sp>
        <p:nvSpPr>
          <p:cNvPr id="11" name="Oval 10">
            <a:extLst>
              <a:ext uri="{FF2B5EF4-FFF2-40B4-BE49-F238E27FC236}">
                <a16:creationId xmlns:a16="http://schemas.microsoft.com/office/drawing/2014/main" id="{CF22FCA9-5955-009A-CDED-35F643FF52A3}"/>
              </a:ext>
            </a:extLst>
          </p:cNvPr>
          <p:cNvSpPr/>
          <p:nvPr/>
        </p:nvSpPr>
        <p:spPr>
          <a:xfrm>
            <a:off x="7239000" y="1190625"/>
            <a:ext cx="3105150" cy="885918"/>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3FAD89D-DE0B-B85A-81B8-8B0E10FDCA73}"/>
              </a:ext>
            </a:extLst>
          </p:cNvPr>
          <p:cNvSpPr/>
          <p:nvPr/>
        </p:nvSpPr>
        <p:spPr>
          <a:xfrm>
            <a:off x="6962360" y="2619784"/>
            <a:ext cx="1829215" cy="485297"/>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heckmark with solid fill">
            <a:extLst>
              <a:ext uri="{FF2B5EF4-FFF2-40B4-BE49-F238E27FC236}">
                <a16:creationId xmlns:a16="http://schemas.microsoft.com/office/drawing/2014/main" id="{C6AFFAC0-55C1-1CF5-60AA-4B32DF8CB4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9403" y="6210616"/>
            <a:ext cx="228185" cy="228185"/>
          </a:xfrm>
          <a:prstGeom prst="rect">
            <a:avLst/>
          </a:prstGeom>
        </p:spPr>
      </p:pic>
      <p:sp>
        <p:nvSpPr>
          <p:cNvPr id="4" name="Oval 3">
            <a:extLst>
              <a:ext uri="{FF2B5EF4-FFF2-40B4-BE49-F238E27FC236}">
                <a16:creationId xmlns:a16="http://schemas.microsoft.com/office/drawing/2014/main" id="{C75C0CC0-FF10-4E01-9A0D-A2AEE48D7F60}"/>
              </a:ext>
            </a:extLst>
          </p:cNvPr>
          <p:cNvSpPr/>
          <p:nvPr/>
        </p:nvSpPr>
        <p:spPr>
          <a:xfrm>
            <a:off x="7239000" y="1844376"/>
            <a:ext cx="3105150" cy="885918"/>
          </a:xfrm>
          <a:prstGeom prst="ellipse">
            <a:avLst/>
          </a:prstGeom>
          <a:noFill/>
          <a:ln>
            <a:solidFill>
              <a:schemeClr val="accent1"/>
            </a:solidFill>
          </a:ln>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iterate type="lt">
                                    <p:tmPct val="10000"/>
                                  </p:iterate>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childTnLst>
                                </p:cTn>
                              </p:par>
                            </p:childTnLst>
                          </p:cTn>
                        </p:par>
                        <p:par>
                          <p:cTn id="52" fill="hold">
                            <p:stCondLst>
                              <p:cond delay="3200"/>
                            </p:stCondLst>
                            <p:childTnLst>
                              <p:par>
                                <p:cTn id="53" presetID="1"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2" grpId="0" animBg="1"/>
      <p:bldP spid="12" grpId="1" animBg="1"/>
      <p:bldP spid="4" grpId="0" animBg="1"/>
      <p:bldP spid="4" grpId="1" animBg="1"/>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2612</TotalTime>
  <Words>2016</Words>
  <Application>Microsoft Office PowerPoint</Application>
  <PresentationFormat>Widescreen</PresentationFormat>
  <Paragraphs>218</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2 – Introducing R and R Studio</vt:lpstr>
      <vt:lpstr>A simple Analogy</vt:lpstr>
      <vt:lpstr>On the scope of Programming…</vt:lpstr>
      <vt:lpstr>On its own, the R language is useless to you</vt:lpstr>
      <vt:lpstr>How R studio works as an IDE</vt:lpstr>
      <vt:lpstr>RStudio is much better. USE IT!</vt:lpstr>
      <vt:lpstr>RStudio</vt:lpstr>
      <vt:lpstr>PowerPoint Presentation</vt:lpstr>
      <vt:lpstr>RStudio Projects</vt:lpstr>
      <vt:lpstr>Anatomy of an R script… it’s pretty simple </vt:lpstr>
      <vt:lpstr>RStudio Demo</vt:lpstr>
      <vt:lpstr>RStudio cont.</vt:lpstr>
      <vt:lpstr>PowerPoint Presentation</vt:lpstr>
      <vt:lpstr>RStudio cont.</vt:lpstr>
      <vt:lpstr>So wait, what does an RStudio Project actually do?</vt:lpstr>
      <vt:lpstr>A note on Versions…</vt:lpstr>
    </vt:vector>
  </TitlesOfParts>
  <Company>State of Alaska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Tyers, Matt B (DFG)</dc:creator>
  <cp:lastModifiedBy>Chari, Maya R (DFG)</cp:lastModifiedBy>
  <cp:revision>36</cp:revision>
  <dcterms:created xsi:type="dcterms:W3CDTF">2023-10-23T19:30:01Z</dcterms:created>
  <dcterms:modified xsi:type="dcterms:W3CDTF">2026-02-11T19:03:59Z</dcterms:modified>
</cp:coreProperties>
</file>